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59" r:id="rId5"/>
    <p:sldId id="260" r:id="rId6"/>
    <p:sldId id="262" r:id="rId7"/>
    <p:sldId id="264" r:id="rId8"/>
    <p:sldId id="266" r:id="rId9"/>
    <p:sldId id="268" r:id="rId10"/>
    <p:sldId id="267" r:id="rId11"/>
    <p:sldId id="269" r:id="rId12"/>
    <p:sldId id="270" r:id="rId13"/>
    <p:sldId id="271" r:id="rId14"/>
    <p:sldId id="272" r:id="rId15"/>
    <p:sldId id="273" r:id="rId16"/>
    <p:sldId id="274" r:id="rId17"/>
    <p:sldId id="275" r:id="rId18"/>
    <p:sldId id="276" r:id="rId19"/>
    <p:sldId id="277" r:id="rId20"/>
    <p:sldId id="279" r:id="rId21"/>
    <p:sldId id="280" r:id="rId22"/>
    <p:sldId id="287" r:id="rId23"/>
    <p:sldId id="282" r:id="rId24"/>
    <p:sldId id="283" r:id="rId25"/>
    <p:sldId id="284" r:id="rId26"/>
    <p:sldId id="285" r:id="rId27"/>
    <p:sldId id="26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35"/>
    <p:restoredTop sz="94694"/>
  </p:normalViewPr>
  <p:slideViewPr>
    <p:cSldViewPr snapToGrid="0">
      <p:cViewPr>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16823D-6876-42C9-B9F0-F9CCB68D741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75B650-9D60-4397-82B7-43AA0E8DBBDC}">
      <dgm:prSet/>
      <dgm:spPr/>
      <dgm:t>
        <a:bodyPr/>
        <a:lstStyle/>
        <a:p>
          <a:r>
            <a:rPr lang="en-US"/>
            <a:t>For banks, customer churn is a big problem because it results in lower income and higher customer acquisition expenses. Finding the main causes of customer churn and creating strategies to stop it are the goals of a bank customer churn study.</a:t>
          </a:r>
        </a:p>
      </dgm:t>
    </dgm:pt>
    <dgm:pt modelId="{4841625E-0F66-427E-ABF2-099AB39BFEF3}" type="parTrans" cxnId="{079B4A73-08D1-4C56-B175-232C6BEEDEBD}">
      <dgm:prSet/>
      <dgm:spPr/>
      <dgm:t>
        <a:bodyPr/>
        <a:lstStyle/>
        <a:p>
          <a:endParaRPr lang="en-US"/>
        </a:p>
      </dgm:t>
    </dgm:pt>
    <dgm:pt modelId="{679844AF-66CA-4208-83FD-A2C073C93A54}" type="sibTrans" cxnId="{079B4A73-08D1-4C56-B175-232C6BEEDEBD}">
      <dgm:prSet/>
      <dgm:spPr/>
      <dgm:t>
        <a:bodyPr/>
        <a:lstStyle/>
        <a:p>
          <a:endParaRPr lang="en-US"/>
        </a:p>
      </dgm:t>
    </dgm:pt>
    <dgm:pt modelId="{1A72D1DD-83FB-4843-951B-CDE421B37421}">
      <dgm:prSet/>
      <dgm:spPr/>
      <dgm:t>
        <a:bodyPr/>
        <a:lstStyle/>
        <a:p>
          <a:r>
            <a:rPr lang="en-US"/>
            <a:t>A typical problem statement for a bank customer churn analysis entails looking at past customer behavior and demographic data to create a predictive model that can precisely spot customers who are at risk of leaving the bank. Banks can take targeted action to keep valued customers and lower the general rate of churn by pinpointing the causes of customer churn.</a:t>
          </a:r>
        </a:p>
      </dgm:t>
    </dgm:pt>
    <dgm:pt modelId="{9DEA2FF7-238A-4764-AED8-71A95A4F8A05}" type="parTrans" cxnId="{4BD8140A-CA02-40A5-A2C9-5E17352DFF26}">
      <dgm:prSet/>
      <dgm:spPr/>
      <dgm:t>
        <a:bodyPr/>
        <a:lstStyle/>
        <a:p>
          <a:endParaRPr lang="en-US"/>
        </a:p>
      </dgm:t>
    </dgm:pt>
    <dgm:pt modelId="{D8D40B82-C4A5-4CE6-9569-51B8E05B310F}" type="sibTrans" cxnId="{4BD8140A-CA02-40A5-A2C9-5E17352DFF26}">
      <dgm:prSet/>
      <dgm:spPr/>
      <dgm:t>
        <a:bodyPr/>
        <a:lstStyle/>
        <a:p>
          <a:endParaRPr lang="en-US"/>
        </a:p>
      </dgm:t>
    </dgm:pt>
    <dgm:pt modelId="{AC8A1093-48C9-4CF1-93C1-5D2137400F55}">
      <dgm:prSet/>
      <dgm:spPr/>
      <dgm:t>
        <a:bodyPr/>
        <a:lstStyle/>
        <a:p>
          <a:r>
            <a:rPr lang="en-US"/>
            <a:t>It is common practice to look for patterns and trends that can help forecast customer churn when conducting a bank customer churn analysis using data such as credit score, salary, product usage, age, and demographics. It is possible to pinpoint elements that can add to churn by analyzing this data, such as customer dissatisfaction with goods or services.</a:t>
          </a:r>
        </a:p>
      </dgm:t>
    </dgm:pt>
    <dgm:pt modelId="{B58E6A35-068C-486C-9F0A-91F5EC6DC416}" type="parTrans" cxnId="{30A3967E-CEB8-4735-A202-573D160763EE}">
      <dgm:prSet/>
      <dgm:spPr/>
      <dgm:t>
        <a:bodyPr/>
        <a:lstStyle/>
        <a:p>
          <a:endParaRPr lang="en-US"/>
        </a:p>
      </dgm:t>
    </dgm:pt>
    <dgm:pt modelId="{7F9C62B4-5797-437F-A32D-593168CEAD8C}" type="sibTrans" cxnId="{30A3967E-CEB8-4735-A202-573D160763EE}">
      <dgm:prSet/>
      <dgm:spPr/>
      <dgm:t>
        <a:bodyPr/>
        <a:lstStyle/>
        <a:p>
          <a:endParaRPr lang="en-US"/>
        </a:p>
      </dgm:t>
    </dgm:pt>
    <dgm:pt modelId="{57021C38-974C-4B3F-98E1-F7616313A1BB}" type="pres">
      <dgm:prSet presAssocID="{BA16823D-6876-42C9-B9F0-F9CCB68D7410}" presName="root" presStyleCnt="0">
        <dgm:presLayoutVars>
          <dgm:dir/>
          <dgm:resizeHandles val="exact"/>
        </dgm:presLayoutVars>
      </dgm:prSet>
      <dgm:spPr/>
    </dgm:pt>
    <dgm:pt modelId="{2E862480-11B0-49F2-A826-3A7FE545F494}" type="pres">
      <dgm:prSet presAssocID="{2F75B650-9D60-4397-82B7-43AA0E8DBBDC}" presName="compNode" presStyleCnt="0"/>
      <dgm:spPr/>
    </dgm:pt>
    <dgm:pt modelId="{B3F73DE0-BCA2-4AAE-94DD-00682C39A037}" type="pres">
      <dgm:prSet presAssocID="{2F75B650-9D60-4397-82B7-43AA0E8DBB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21242511-C649-41F1-B6B9-C6980DE61688}" type="pres">
      <dgm:prSet presAssocID="{2F75B650-9D60-4397-82B7-43AA0E8DBBDC}" presName="spaceRect" presStyleCnt="0"/>
      <dgm:spPr/>
    </dgm:pt>
    <dgm:pt modelId="{025E5192-CC10-4B79-921E-E95642C9D4EB}" type="pres">
      <dgm:prSet presAssocID="{2F75B650-9D60-4397-82B7-43AA0E8DBBDC}" presName="textRect" presStyleLbl="revTx" presStyleIdx="0" presStyleCnt="3">
        <dgm:presLayoutVars>
          <dgm:chMax val="1"/>
          <dgm:chPref val="1"/>
        </dgm:presLayoutVars>
      </dgm:prSet>
      <dgm:spPr/>
    </dgm:pt>
    <dgm:pt modelId="{D3C155B2-E1A1-4C48-8D7E-EF40102A6F0F}" type="pres">
      <dgm:prSet presAssocID="{679844AF-66CA-4208-83FD-A2C073C93A54}" presName="sibTrans" presStyleCnt="0"/>
      <dgm:spPr/>
    </dgm:pt>
    <dgm:pt modelId="{1C522825-A593-4207-8E31-7910F2B4C726}" type="pres">
      <dgm:prSet presAssocID="{1A72D1DD-83FB-4843-951B-CDE421B37421}" presName="compNode" presStyleCnt="0"/>
      <dgm:spPr/>
    </dgm:pt>
    <dgm:pt modelId="{7D9B849C-49EB-4834-98DA-AF94D9AAB830}" type="pres">
      <dgm:prSet presAssocID="{1A72D1DD-83FB-4843-951B-CDE421B3742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3A9741B-F91D-40D6-BA20-80367B933D12}" type="pres">
      <dgm:prSet presAssocID="{1A72D1DD-83FB-4843-951B-CDE421B37421}" presName="spaceRect" presStyleCnt="0"/>
      <dgm:spPr/>
    </dgm:pt>
    <dgm:pt modelId="{76C5C948-0A21-4B34-B140-3BB277233310}" type="pres">
      <dgm:prSet presAssocID="{1A72D1DD-83FB-4843-951B-CDE421B37421}" presName="textRect" presStyleLbl="revTx" presStyleIdx="1" presStyleCnt="3">
        <dgm:presLayoutVars>
          <dgm:chMax val="1"/>
          <dgm:chPref val="1"/>
        </dgm:presLayoutVars>
      </dgm:prSet>
      <dgm:spPr/>
    </dgm:pt>
    <dgm:pt modelId="{3E0FFFCE-64BD-4A4F-B9AB-8A4DBA132DD4}" type="pres">
      <dgm:prSet presAssocID="{D8D40B82-C4A5-4CE6-9569-51B8E05B310F}" presName="sibTrans" presStyleCnt="0"/>
      <dgm:spPr/>
    </dgm:pt>
    <dgm:pt modelId="{D16BED10-AC77-4792-A29E-FE08D584C97F}" type="pres">
      <dgm:prSet presAssocID="{AC8A1093-48C9-4CF1-93C1-5D2137400F55}" presName="compNode" presStyleCnt="0"/>
      <dgm:spPr/>
    </dgm:pt>
    <dgm:pt modelId="{2CC67A42-ECF7-47C4-8DCC-C8EE8CE094B7}" type="pres">
      <dgm:prSet presAssocID="{AC8A1093-48C9-4CF1-93C1-5D2137400F5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1E321748-C528-491F-AD45-C4F1311EE196}" type="pres">
      <dgm:prSet presAssocID="{AC8A1093-48C9-4CF1-93C1-5D2137400F55}" presName="spaceRect" presStyleCnt="0"/>
      <dgm:spPr/>
    </dgm:pt>
    <dgm:pt modelId="{57C03901-BAD9-4704-B465-43BEEE559412}" type="pres">
      <dgm:prSet presAssocID="{AC8A1093-48C9-4CF1-93C1-5D2137400F55}" presName="textRect" presStyleLbl="revTx" presStyleIdx="2" presStyleCnt="3">
        <dgm:presLayoutVars>
          <dgm:chMax val="1"/>
          <dgm:chPref val="1"/>
        </dgm:presLayoutVars>
      </dgm:prSet>
      <dgm:spPr/>
    </dgm:pt>
  </dgm:ptLst>
  <dgm:cxnLst>
    <dgm:cxn modelId="{4BD8140A-CA02-40A5-A2C9-5E17352DFF26}" srcId="{BA16823D-6876-42C9-B9F0-F9CCB68D7410}" destId="{1A72D1DD-83FB-4843-951B-CDE421B37421}" srcOrd="1" destOrd="0" parTransId="{9DEA2FF7-238A-4764-AED8-71A95A4F8A05}" sibTransId="{D8D40B82-C4A5-4CE6-9569-51B8E05B310F}"/>
    <dgm:cxn modelId="{26AEFA1C-8AD2-4CE8-AE0A-496292F42057}" type="presOf" srcId="{2F75B650-9D60-4397-82B7-43AA0E8DBBDC}" destId="{025E5192-CC10-4B79-921E-E95642C9D4EB}" srcOrd="0" destOrd="0" presId="urn:microsoft.com/office/officeart/2018/2/layout/IconLabelList"/>
    <dgm:cxn modelId="{C27E0C6D-4630-416B-85CE-D061407345B6}" type="presOf" srcId="{1A72D1DD-83FB-4843-951B-CDE421B37421}" destId="{76C5C948-0A21-4B34-B140-3BB277233310}" srcOrd="0" destOrd="0" presId="urn:microsoft.com/office/officeart/2018/2/layout/IconLabelList"/>
    <dgm:cxn modelId="{079B4A73-08D1-4C56-B175-232C6BEEDEBD}" srcId="{BA16823D-6876-42C9-B9F0-F9CCB68D7410}" destId="{2F75B650-9D60-4397-82B7-43AA0E8DBBDC}" srcOrd="0" destOrd="0" parTransId="{4841625E-0F66-427E-ABF2-099AB39BFEF3}" sibTransId="{679844AF-66CA-4208-83FD-A2C073C93A54}"/>
    <dgm:cxn modelId="{30A3967E-CEB8-4735-A202-573D160763EE}" srcId="{BA16823D-6876-42C9-B9F0-F9CCB68D7410}" destId="{AC8A1093-48C9-4CF1-93C1-5D2137400F55}" srcOrd="2" destOrd="0" parTransId="{B58E6A35-068C-486C-9F0A-91F5EC6DC416}" sibTransId="{7F9C62B4-5797-437F-A32D-593168CEAD8C}"/>
    <dgm:cxn modelId="{95D3BDD4-2B5B-46DC-BAD1-DF7E063C2AF5}" type="presOf" srcId="{AC8A1093-48C9-4CF1-93C1-5D2137400F55}" destId="{57C03901-BAD9-4704-B465-43BEEE559412}" srcOrd="0" destOrd="0" presId="urn:microsoft.com/office/officeart/2018/2/layout/IconLabelList"/>
    <dgm:cxn modelId="{BDEAAAE7-04FE-4449-A9EC-0A7419F1D8D5}" type="presOf" srcId="{BA16823D-6876-42C9-B9F0-F9CCB68D7410}" destId="{57021C38-974C-4B3F-98E1-F7616313A1BB}" srcOrd="0" destOrd="0" presId="urn:microsoft.com/office/officeart/2018/2/layout/IconLabelList"/>
    <dgm:cxn modelId="{D6C1AB2E-4D51-40D0-A7CA-81EC9FFDFABB}" type="presParOf" srcId="{57021C38-974C-4B3F-98E1-F7616313A1BB}" destId="{2E862480-11B0-49F2-A826-3A7FE545F494}" srcOrd="0" destOrd="0" presId="urn:microsoft.com/office/officeart/2018/2/layout/IconLabelList"/>
    <dgm:cxn modelId="{F4458EFA-523F-4830-9B16-529CC3ED2A85}" type="presParOf" srcId="{2E862480-11B0-49F2-A826-3A7FE545F494}" destId="{B3F73DE0-BCA2-4AAE-94DD-00682C39A037}" srcOrd="0" destOrd="0" presId="urn:microsoft.com/office/officeart/2018/2/layout/IconLabelList"/>
    <dgm:cxn modelId="{239A4EAA-BC38-4D7C-A350-E8B975389AE3}" type="presParOf" srcId="{2E862480-11B0-49F2-A826-3A7FE545F494}" destId="{21242511-C649-41F1-B6B9-C6980DE61688}" srcOrd="1" destOrd="0" presId="urn:microsoft.com/office/officeart/2018/2/layout/IconLabelList"/>
    <dgm:cxn modelId="{4E5FC336-0503-48FE-B1BD-EFEE8006BA89}" type="presParOf" srcId="{2E862480-11B0-49F2-A826-3A7FE545F494}" destId="{025E5192-CC10-4B79-921E-E95642C9D4EB}" srcOrd="2" destOrd="0" presId="urn:microsoft.com/office/officeart/2018/2/layout/IconLabelList"/>
    <dgm:cxn modelId="{CB1859D7-2809-4802-80CB-733C646BFA01}" type="presParOf" srcId="{57021C38-974C-4B3F-98E1-F7616313A1BB}" destId="{D3C155B2-E1A1-4C48-8D7E-EF40102A6F0F}" srcOrd="1" destOrd="0" presId="urn:microsoft.com/office/officeart/2018/2/layout/IconLabelList"/>
    <dgm:cxn modelId="{2D4FF212-1E7E-48F9-A1ED-20A9E86647C9}" type="presParOf" srcId="{57021C38-974C-4B3F-98E1-F7616313A1BB}" destId="{1C522825-A593-4207-8E31-7910F2B4C726}" srcOrd="2" destOrd="0" presId="urn:microsoft.com/office/officeart/2018/2/layout/IconLabelList"/>
    <dgm:cxn modelId="{C0978991-F6D4-4DFD-9954-67AF006DAC4D}" type="presParOf" srcId="{1C522825-A593-4207-8E31-7910F2B4C726}" destId="{7D9B849C-49EB-4834-98DA-AF94D9AAB830}" srcOrd="0" destOrd="0" presId="urn:microsoft.com/office/officeart/2018/2/layout/IconLabelList"/>
    <dgm:cxn modelId="{DD89A2F3-3308-4897-BD86-F8BD99A71BBB}" type="presParOf" srcId="{1C522825-A593-4207-8E31-7910F2B4C726}" destId="{23A9741B-F91D-40D6-BA20-80367B933D12}" srcOrd="1" destOrd="0" presId="urn:microsoft.com/office/officeart/2018/2/layout/IconLabelList"/>
    <dgm:cxn modelId="{4327BE5F-07C5-472C-9675-861AD5813A9B}" type="presParOf" srcId="{1C522825-A593-4207-8E31-7910F2B4C726}" destId="{76C5C948-0A21-4B34-B140-3BB277233310}" srcOrd="2" destOrd="0" presId="urn:microsoft.com/office/officeart/2018/2/layout/IconLabelList"/>
    <dgm:cxn modelId="{1814ED26-295A-45C1-8D90-10C8A2E6F2EC}" type="presParOf" srcId="{57021C38-974C-4B3F-98E1-F7616313A1BB}" destId="{3E0FFFCE-64BD-4A4F-B9AB-8A4DBA132DD4}" srcOrd="3" destOrd="0" presId="urn:microsoft.com/office/officeart/2018/2/layout/IconLabelList"/>
    <dgm:cxn modelId="{900D6DC8-02B3-448E-ACCE-07EC307C89ED}" type="presParOf" srcId="{57021C38-974C-4B3F-98E1-F7616313A1BB}" destId="{D16BED10-AC77-4792-A29E-FE08D584C97F}" srcOrd="4" destOrd="0" presId="urn:microsoft.com/office/officeart/2018/2/layout/IconLabelList"/>
    <dgm:cxn modelId="{5CECBBAD-40AA-42EA-B4FB-2F7D3C43FC81}" type="presParOf" srcId="{D16BED10-AC77-4792-A29E-FE08D584C97F}" destId="{2CC67A42-ECF7-47C4-8DCC-C8EE8CE094B7}" srcOrd="0" destOrd="0" presId="urn:microsoft.com/office/officeart/2018/2/layout/IconLabelList"/>
    <dgm:cxn modelId="{40C5685F-63DB-4D05-8E56-DC8DB51D750E}" type="presParOf" srcId="{D16BED10-AC77-4792-A29E-FE08D584C97F}" destId="{1E321748-C528-491F-AD45-C4F1311EE196}" srcOrd="1" destOrd="0" presId="urn:microsoft.com/office/officeart/2018/2/layout/IconLabelList"/>
    <dgm:cxn modelId="{2C63F01A-0EA2-4CB8-8E16-45DCFA4542E3}" type="presParOf" srcId="{D16BED10-AC77-4792-A29E-FE08D584C97F}" destId="{57C03901-BAD9-4704-B465-43BEEE5594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5136B2-FE46-41B3-BDEC-EC8359395EAB}"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5C0D3168-8A5F-4542-ACC5-148FC9DEC91E}">
      <dgm:prSet/>
      <dgm:spPr/>
      <dgm:t>
        <a:bodyPr/>
        <a:lstStyle/>
        <a:p>
          <a:r>
            <a:rPr lang="en-US"/>
            <a:t>From the above visualizations, we can conclude that people in the 40–60 age group are less likely to be retained.</a:t>
          </a:r>
        </a:p>
      </dgm:t>
    </dgm:pt>
    <dgm:pt modelId="{4BC3FB70-9DBB-430F-9635-76CB51243E84}" type="parTrans" cxnId="{E8EAE60C-A6BC-4FBB-BFD1-B1D890C7D760}">
      <dgm:prSet/>
      <dgm:spPr/>
      <dgm:t>
        <a:bodyPr/>
        <a:lstStyle/>
        <a:p>
          <a:endParaRPr lang="en-US"/>
        </a:p>
      </dgm:t>
    </dgm:pt>
    <dgm:pt modelId="{27A17743-7EDB-41C3-A93F-0BF4E19E2CEE}" type="sibTrans" cxnId="{E8EAE60C-A6BC-4FBB-BFD1-B1D890C7D760}">
      <dgm:prSet/>
      <dgm:spPr/>
      <dgm:t>
        <a:bodyPr/>
        <a:lstStyle/>
        <a:p>
          <a:endParaRPr lang="en-US"/>
        </a:p>
      </dgm:t>
    </dgm:pt>
    <dgm:pt modelId="{0F71C720-D1EA-44BA-996F-47D17BF509B8}">
      <dgm:prSet/>
      <dgm:spPr/>
      <dgm:t>
        <a:bodyPr/>
        <a:lstStyle/>
        <a:p>
          <a:r>
            <a:rPr lang="en-US"/>
            <a:t>People from France have better chances of being retained, followed by Spain and Germany, because the majority of bank customers are from France, increasing the possibility of providing good services. Moving forward, males have a higher retention rate as compared to females.</a:t>
          </a:r>
        </a:p>
      </dgm:t>
    </dgm:pt>
    <dgm:pt modelId="{4080E729-422E-4106-9468-66C04A41A5D5}" type="parTrans" cxnId="{C3DE2DBD-66CD-4930-B2B3-A5DB379782F0}">
      <dgm:prSet/>
      <dgm:spPr/>
      <dgm:t>
        <a:bodyPr/>
        <a:lstStyle/>
        <a:p>
          <a:endParaRPr lang="en-US"/>
        </a:p>
      </dgm:t>
    </dgm:pt>
    <dgm:pt modelId="{F5E8813E-D51B-4BA7-A0CB-C4D0F15F604C}" type="sibTrans" cxnId="{C3DE2DBD-66CD-4930-B2B3-A5DB379782F0}">
      <dgm:prSet/>
      <dgm:spPr/>
      <dgm:t>
        <a:bodyPr/>
        <a:lstStyle/>
        <a:p>
          <a:endParaRPr lang="en-US"/>
        </a:p>
      </dgm:t>
    </dgm:pt>
    <dgm:pt modelId="{519F5510-ACDC-4D97-BB6F-0803B3B1A280}">
      <dgm:prSet/>
      <dgm:spPr/>
      <dgm:t>
        <a:bodyPr/>
        <a:lstStyle/>
        <a:p>
          <a:r>
            <a:rPr lang="en-US"/>
            <a:t>As per my observation, there is not much difference in credit scores between retained and churned customers, but people with good credit scores are more likely to be retained.</a:t>
          </a:r>
        </a:p>
      </dgm:t>
    </dgm:pt>
    <dgm:pt modelId="{0414716F-41AC-428D-B051-9E4CDF4C89EC}" type="parTrans" cxnId="{DD12AEE7-4F24-4B81-B89D-D0F6E2693E72}">
      <dgm:prSet/>
      <dgm:spPr/>
      <dgm:t>
        <a:bodyPr/>
        <a:lstStyle/>
        <a:p>
          <a:endParaRPr lang="en-US"/>
        </a:p>
      </dgm:t>
    </dgm:pt>
    <dgm:pt modelId="{4E3BB33F-9016-4F24-AFF4-437050776E5A}" type="sibTrans" cxnId="{DD12AEE7-4F24-4B81-B89D-D0F6E2693E72}">
      <dgm:prSet/>
      <dgm:spPr/>
      <dgm:t>
        <a:bodyPr/>
        <a:lstStyle/>
        <a:p>
          <a:endParaRPr lang="en-US"/>
        </a:p>
      </dgm:t>
    </dgm:pt>
    <dgm:pt modelId="{0FB2E243-E892-4FA8-B46A-F43A0539CEED}">
      <dgm:prSet/>
      <dgm:spPr/>
      <dgm:t>
        <a:bodyPr/>
        <a:lstStyle/>
        <a:p>
          <a:r>
            <a:rPr lang="en-US"/>
            <a:t>People who have credit cards are more hesitant. Customers who have credit cards and actively use bank services are more likely to be retained, according to research. Also, there is no impact of salary or product number on churning, and surprisingly, people with good bank balances are being churned.</a:t>
          </a:r>
        </a:p>
      </dgm:t>
    </dgm:pt>
    <dgm:pt modelId="{89C5FF7C-0CB7-4362-A306-35712AD2A15F}" type="parTrans" cxnId="{D7F86C65-0FC3-47A5-8CCD-78886484C1E0}">
      <dgm:prSet/>
      <dgm:spPr/>
      <dgm:t>
        <a:bodyPr/>
        <a:lstStyle/>
        <a:p>
          <a:endParaRPr lang="en-US"/>
        </a:p>
      </dgm:t>
    </dgm:pt>
    <dgm:pt modelId="{7DB8D0EB-F638-4970-99DB-676F1909C943}" type="sibTrans" cxnId="{D7F86C65-0FC3-47A5-8CCD-78886484C1E0}">
      <dgm:prSet/>
      <dgm:spPr/>
      <dgm:t>
        <a:bodyPr/>
        <a:lstStyle/>
        <a:p>
          <a:endParaRPr lang="en-US"/>
        </a:p>
      </dgm:t>
    </dgm:pt>
    <dgm:pt modelId="{55ACEEC6-6860-A34A-BA78-8627F4FA34D4}" type="pres">
      <dgm:prSet presAssocID="{7F5136B2-FE46-41B3-BDEC-EC8359395EAB}" presName="outerComposite" presStyleCnt="0">
        <dgm:presLayoutVars>
          <dgm:chMax val="5"/>
          <dgm:dir/>
          <dgm:resizeHandles val="exact"/>
        </dgm:presLayoutVars>
      </dgm:prSet>
      <dgm:spPr/>
    </dgm:pt>
    <dgm:pt modelId="{1890C7F9-5F00-184A-A108-B89EC0F742B1}" type="pres">
      <dgm:prSet presAssocID="{7F5136B2-FE46-41B3-BDEC-EC8359395EAB}" presName="dummyMaxCanvas" presStyleCnt="0">
        <dgm:presLayoutVars/>
      </dgm:prSet>
      <dgm:spPr/>
    </dgm:pt>
    <dgm:pt modelId="{42EE371A-977B-AE44-B99C-C2DEE2FD2D40}" type="pres">
      <dgm:prSet presAssocID="{7F5136B2-FE46-41B3-BDEC-EC8359395EAB}" presName="FourNodes_1" presStyleLbl="node1" presStyleIdx="0" presStyleCnt="4">
        <dgm:presLayoutVars>
          <dgm:bulletEnabled val="1"/>
        </dgm:presLayoutVars>
      </dgm:prSet>
      <dgm:spPr/>
    </dgm:pt>
    <dgm:pt modelId="{562C976C-1FA0-E842-8AA9-4F3736A5CF12}" type="pres">
      <dgm:prSet presAssocID="{7F5136B2-FE46-41B3-BDEC-EC8359395EAB}" presName="FourNodes_2" presStyleLbl="node1" presStyleIdx="1" presStyleCnt="4">
        <dgm:presLayoutVars>
          <dgm:bulletEnabled val="1"/>
        </dgm:presLayoutVars>
      </dgm:prSet>
      <dgm:spPr/>
    </dgm:pt>
    <dgm:pt modelId="{034E34C6-EF78-1D4E-A65D-9DE0E559A345}" type="pres">
      <dgm:prSet presAssocID="{7F5136B2-FE46-41B3-BDEC-EC8359395EAB}" presName="FourNodes_3" presStyleLbl="node1" presStyleIdx="2" presStyleCnt="4">
        <dgm:presLayoutVars>
          <dgm:bulletEnabled val="1"/>
        </dgm:presLayoutVars>
      </dgm:prSet>
      <dgm:spPr/>
    </dgm:pt>
    <dgm:pt modelId="{25B2F043-74BD-CF40-A526-7CC7A0937A79}" type="pres">
      <dgm:prSet presAssocID="{7F5136B2-FE46-41B3-BDEC-EC8359395EAB}" presName="FourNodes_4" presStyleLbl="node1" presStyleIdx="3" presStyleCnt="4">
        <dgm:presLayoutVars>
          <dgm:bulletEnabled val="1"/>
        </dgm:presLayoutVars>
      </dgm:prSet>
      <dgm:spPr/>
    </dgm:pt>
    <dgm:pt modelId="{6D3EFB32-5E26-5B4C-9393-84EF4D401108}" type="pres">
      <dgm:prSet presAssocID="{7F5136B2-FE46-41B3-BDEC-EC8359395EAB}" presName="FourConn_1-2" presStyleLbl="fgAccFollowNode1" presStyleIdx="0" presStyleCnt="3">
        <dgm:presLayoutVars>
          <dgm:bulletEnabled val="1"/>
        </dgm:presLayoutVars>
      </dgm:prSet>
      <dgm:spPr/>
    </dgm:pt>
    <dgm:pt modelId="{5D82B4DC-B27A-CF4D-A0F3-739430478EE4}" type="pres">
      <dgm:prSet presAssocID="{7F5136B2-FE46-41B3-BDEC-EC8359395EAB}" presName="FourConn_2-3" presStyleLbl="fgAccFollowNode1" presStyleIdx="1" presStyleCnt="3">
        <dgm:presLayoutVars>
          <dgm:bulletEnabled val="1"/>
        </dgm:presLayoutVars>
      </dgm:prSet>
      <dgm:spPr/>
    </dgm:pt>
    <dgm:pt modelId="{7582AA15-C166-D944-ACD2-9ADA5AD00E42}" type="pres">
      <dgm:prSet presAssocID="{7F5136B2-FE46-41B3-BDEC-EC8359395EAB}" presName="FourConn_3-4" presStyleLbl="fgAccFollowNode1" presStyleIdx="2" presStyleCnt="3">
        <dgm:presLayoutVars>
          <dgm:bulletEnabled val="1"/>
        </dgm:presLayoutVars>
      </dgm:prSet>
      <dgm:spPr/>
    </dgm:pt>
    <dgm:pt modelId="{98A00BA0-2F6E-1445-8B50-222A67DA5F21}" type="pres">
      <dgm:prSet presAssocID="{7F5136B2-FE46-41B3-BDEC-EC8359395EAB}" presName="FourNodes_1_text" presStyleLbl="node1" presStyleIdx="3" presStyleCnt="4">
        <dgm:presLayoutVars>
          <dgm:bulletEnabled val="1"/>
        </dgm:presLayoutVars>
      </dgm:prSet>
      <dgm:spPr/>
    </dgm:pt>
    <dgm:pt modelId="{612ACCC9-1BE1-F940-BADE-257C81469941}" type="pres">
      <dgm:prSet presAssocID="{7F5136B2-FE46-41B3-BDEC-EC8359395EAB}" presName="FourNodes_2_text" presStyleLbl="node1" presStyleIdx="3" presStyleCnt="4">
        <dgm:presLayoutVars>
          <dgm:bulletEnabled val="1"/>
        </dgm:presLayoutVars>
      </dgm:prSet>
      <dgm:spPr/>
    </dgm:pt>
    <dgm:pt modelId="{1CAAA1C7-F36A-7742-BED3-667141CD2E54}" type="pres">
      <dgm:prSet presAssocID="{7F5136B2-FE46-41B3-BDEC-EC8359395EAB}" presName="FourNodes_3_text" presStyleLbl="node1" presStyleIdx="3" presStyleCnt="4">
        <dgm:presLayoutVars>
          <dgm:bulletEnabled val="1"/>
        </dgm:presLayoutVars>
      </dgm:prSet>
      <dgm:spPr/>
    </dgm:pt>
    <dgm:pt modelId="{6CC98010-7164-EE4B-86C8-8093D7C2708C}" type="pres">
      <dgm:prSet presAssocID="{7F5136B2-FE46-41B3-BDEC-EC8359395EAB}" presName="FourNodes_4_text" presStyleLbl="node1" presStyleIdx="3" presStyleCnt="4">
        <dgm:presLayoutVars>
          <dgm:bulletEnabled val="1"/>
        </dgm:presLayoutVars>
      </dgm:prSet>
      <dgm:spPr/>
    </dgm:pt>
  </dgm:ptLst>
  <dgm:cxnLst>
    <dgm:cxn modelId="{E8EAE60C-A6BC-4FBB-BFD1-B1D890C7D760}" srcId="{7F5136B2-FE46-41B3-BDEC-EC8359395EAB}" destId="{5C0D3168-8A5F-4542-ACC5-148FC9DEC91E}" srcOrd="0" destOrd="0" parTransId="{4BC3FB70-9DBB-430F-9635-76CB51243E84}" sibTransId="{27A17743-7EDB-41C3-A93F-0BF4E19E2CEE}"/>
    <dgm:cxn modelId="{03F2111F-F7F5-7647-9FAF-9F8C189A8628}" type="presOf" srcId="{0F71C720-D1EA-44BA-996F-47D17BF509B8}" destId="{612ACCC9-1BE1-F940-BADE-257C81469941}" srcOrd="1" destOrd="0" presId="urn:microsoft.com/office/officeart/2005/8/layout/vProcess5"/>
    <dgm:cxn modelId="{DF03424C-DF34-A746-B4A8-522AB4D3E630}" type="presOf" srcId="{519F5510-ACDC-4D97-BB6F-0803B3B1A280}" destId="{034E34C6-EF78-1D4E-A65D-9DE0E559A345}" srcOrd="0" destOrd="0" presId="urn:microsoft.com/office/officeart/2005/8/layout/vProcess5"/>
    <dgm:cxn modelId="{3FC45952-3E80-1B40-AB0A-C99A2FBF74D8}" type="presOf" srcId="{0FB2E243-E892-4FA8-B46A-F43A0539CEED}" destId="{6CC98010-7164-EE4B-86C8-8093D7C2708C}" srcOrd="1" destOrd="0" presId="urn:microsoft.com/office/officeart/2005/8/layout/vProcess5"/>
    <dgm:cxn modelId="{D7F86C65-0FC3-47A5-8CCD-78886484C1E0}" srcId="{7F5136B2-FE46-41B3-BDEC-EC8359395EAB}" destId="{0FB2E243-E892-4FA8-B46A-F43A0539CEED}" srcOrd="3" destOrd="0" parTransId="{89C5FF7C-0CB7-4362-A306-35712AD2A15F}" sibTransId="{7DB8D0EB-F638-4970-99DB-676F1909C943}"/>
    <dgm:cxn modelId="{0932D087-AA82-B244-83B4-A91D81F61E3D}" type="presOf" srcId="{4E3BB33F-9016-4F24-AFF4-437050776E5A}" destId="{7582AA15-C166-D944-ACD2-9ADA5AD00E42}" srcOrd="0" destOrd="0" presId="urn:microsoft.com/office/officeart/2005/8/layout/vProcess5"/>
    <dgm:cxn modelId="{6C87828A-D29A-0242-A220-D29A22006567}" type="presOf" srcId="{5C0D3168-8A5F-4542-ACC5-148FC9DEC91E}" destId="{98A00BA0-2F6E-1445-8B50-222A67DA5F21}" srcOrd="1" destOrd="0" presId="urn:microsoft.com/office/officeart/2005/8/layout/vProcess5"/>
    <dgm:cxn modelId="{24C70F8B-9360-5545-BB1A-7FB3D6DFD8AB}" type="presOf" srcId="{7F5136B2-FE46-41B3-BDEC-EC8359395EAB}" destId="{55ACEEC6-6860-A34A-BA78-8627F4FA34D4}" srcOrd="0" destOrd="0" presId="urn:microsoft.com/office/officeart/2005/8/layout/vProcess5"/>
    <dgm:cxn modelId="{9C3B329A-E1DF-6747-A652-5CC9143DF323}" type="presOf" srcId="{0FB2E243-E892-4FA8-B46A-F43A0539CEED}" destId="{25B2F043-74BD-CF40-A526-7CC7A0937A79}" srcOrd="0" destOrd="0" presId="urn:microsoft.com/office/officeart/2005/8/layout/vProcess5"/>
    <dgm:cxn modelId="{C3DE2DBD-66CD-4930-B2B3-A5DB379782F0}" srcId="{7F5136B2-FE46-41B3-BDEC-EC8359395EAB}" destId="{0F71C720-D1EA-44BA-996F-47D17BF509B8}" srcOrd="1" destOrd="0" parTransId="{4080E729-422E-4106-9468-66C04A41A5D5}" sibTransId="{F5E8813E-D51B-4BA7-A0CB-C4D0F15F604C}"/>
    <dgm:cxn modelId="{34BC79CD-E3D9-8746-ACF7-ECE950ED79C3}" type="presOf" srcId="{519F5510-ACDC-4D97-BB6F-0803B3B1A280}" destId="{1CAAA1C7-F36A-7742-BED3-667141CD2E54}" srcOrd="1" destOrd="0" presId="urn:microsoft.com/office/officeart/2005/8/layout/vProcess5"/>
    <dgm:cxn modelId="{DD12AEE7-4F24-4B81-B89D-D0F6E2693E72}" srcId="{7F5136B2-FE46-41B3-BDEC-EC8359395EAB}" destId="{519F5510-ACDC-4D97-BB6F-0803B3B1A280}" srcOrd="2" destOrd="0" parTransId="{0414716F-41AC-428D-B051-9E4CDF4C89EC}" sibTransId="{4E3BB33F-9016-4F24-AFF4-437050776E5A}"/>
    <dgm:cxn modelId="{993186E8-74BD-9942-9E39-B73E03611409}" type="presOf" srcId="{27A17743-7EDB-41C3-A93F-0BF4E19E2CEE}" destId="{6D3EFB32-5E26-5B4C-9393-84EF4D401108}" srcOrd="0" destOrd="0" presId="urn:microsoft.com/office/officeart/2005/8/layout/vProcess5"/>
    <dgm:cxn modelId="{A95316ED-9834-8E4D-95F7-17487409D6BC}" type="presOf" srcId="{5C0D3168-8A5F-4542-ACC5-148FC9DEC91E}" destId="{42EE371A-977B-AE44-B99C-C2DEE2FD2D40}" srcOrd="0" destOrd="0" presId="urn:microsoft.com/office/officeart/2005/8/layout/vProcess5"/>
    <dgm:cxn modelId="{D6D135F5-A70C-9945-A860-4F55208313C0}" type="presOf" srcId="{0F71C720-D1EA-44BA-996F-47D17BF509B8}" destId="{562C976C-1FA0-E842-8AA9-4F3736A5CF12}" srcOrd="0" destOrd="0" presId="urn:microsoft.com/office/officeart/2005/8/layout/vProcess5"/>
    <dgm:cxn modelId="{530E21F7-44CD-6845-AE9B-CEAEB0D17A90}" type="presOf" srcId="{F5E8813E-D51B-4BA7-A0CB-C4D0F15F604C}" destId="{5D82B4DC-B27A-CF4D-A0F3-739430478EE4}" srcOrd="0" destOrd="0" presId="urn:microsoft.com/office/officeart/2005/8/layout/vProcess5"/>
    <dgm:cxn modelId="{920B52C3-B5AD-D442-829E-2D020FA9A61E}" type="presParOf" srcId="{55ACEEC6-6860-A34A-BA78-8627F4FA34D4}" destId="{1890C7F9-5F00-184A-A108-B89EC0F742B1}" srcOrd="0" destOrd="0" presId="urn:microsoft.com/office/officeart/2005/8/layout/vProcess5"/>
    <dgm:cxn modelId="{A00807D3-3859-1849-9D2A-EA16148AD622}" type="presParOf" srcId="{55ACEEC6-6860-A34A-BA78-8627F4FA34D4}" destId="{42EE371A-977B-AE44-B99C-C2DEE2FD2D40}" srcOrd="1" destOrd="0" presId="urn:microsoft.com/office/officeart/2005/8/layout/vProcess5"/>
    <dgm:cxn modelId="{FDF4BF2E-6D63-B544-B469-6AC4671CA2DB}" type="presParOf" srcId="{55ACEEC6-6860-A34A-BA78-8627F4FA34D4}" destId="{562C976C-1FA0-E842-8AA9-4F3736A5CF12}" srcOrd="2" destOrd="0" presId="urn:microsoft.com/office/officeart/2005/8/layout/vProcess5"/>
    <dgm:cxn modelId="{87548A7F-3C27-EF4C-BFF0-7FC2BA62A65E}" type="presParOf" srcId="{55ACEEC6-6860-A34A-BA78-8627F4FA34D4}" destId="{034E34C6-EF78-1D4E-A65D-9DE0E559A345}" srcOrd="3" destOrd="0" presId="urn:microsoft.com/office/officeart/2005/8/layout/vProcess5"/>
    <dgm:cxn modelId="{51AE64F0-4A93-024C-9DA1-CFD068EB1105}" type="presParOf" srcId="{55ACEEC6-6860-A34A-BA78-8627F4FA34D4}" destId="{25B2F043-74BD-CF40-A526-7CC7A0937A79}" srcOrd="4" destOrd="0" presId="urn:microsoft.com/office/officeart/2005/8/layout/vProcess5"/>
    <dgm:cxn modelId="{110CD18A-79E2-4241-B726-DDCAE6B841EF}" type="presParOf" srcId="{55ACEEC6-6860-A34A-BA78-8627F4FA34D4}" destId="{6D3EFB32-5E26-5B4C-9393-84EF4D401108}" srcOrd="5" destOrd="0" presId="urn:microsoft.com/office/officeart/2005/8/layout/vProcess5"/>
    <dgm:cxn modelId="{6B38A22F-EBCC-114A-9742-CEAC74B1CCD7}" type="presParOf" srcId="{55ACEEC6-6860-A34A-BA78-8627F4FA34D4}" destId="{5D82B4DC-B27A-CF4D-A0F3-739430478EE4}" srcOrd="6" destOrd="0" presId="urn:microsoft.com/office/officeart/2005/8/layout/vProcess5"/>
    <dgm:cxn modelId="{148CC290-1983-7A44-9CD1-37D124923D49}" type="presParOf" srcId="{55ACEEC6-6860-A34A-BA78-8627F4FA34D4}" destId="{7582AA15-C166-D944-ACD2-9ADA5AD00E42}" srcOrd="7" destOrd="0" presId="urn:microsoft.com/office/officeart/2005/8/layout/vProcess5"/>
    <dgm:cxn modelId="{642E50FD-B5EC-D54B-8E9B-D24FF1655BB0}" type="presParOf" srcId="{55ACEEC6-6860-A34A-BA78-8627F4FA34D4}" destId="{98A00BA0-2F6E-1445-8B50-222A67DA5F21}" srcOrd="8" destOrd="0" presId="urn:microsoft.com/office/officeart/2005/8/layout/vProcess5"/>
    <dgm:cxn modelId="{D2711EC8-88AA-074A-9720-BAC1B84A0B01}" type="presParOf" srcId="{55ACEEC6-6860-A34A-BA78-8627F4FA34D4}" destId="{612ACCC9-1BE1-F940-BADE-257C81469941}" srcOrd="9" destOrd="0" presId="urn:microsoft.com/office/officeart/2005/8/layout/vProcess5"/>
    <dgm:cxn modelId="{38E92FBD-4E33-7745-8E79-FC0095351FBF}" type="presParOf" srcId="{55ACEEC6-6860-A34A-BA78-8627F4FA34D4}" destId="{1CAAA1C7-F36A-7742-BED3-667141CD2E54}" srcOrd="10" destOrd="0" presId="urn:microsoft.com/office/officeart/2005/8/layout/vProcess5"/>
    <dgm:cxn modelId="{31603DE2-F46E-9B4D-A8D3-7F3B739CA0AA}" type="presParOf" srcId="{55ACEEC6-6860-A34A-BA78-8627F4FA34D4}" destId="{6CC98010-7164-EE4B-86C8-8093D7C2708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73DE0-BCA2-4AAE-94DD-00682C39A037}">
      <dsp:nvSpPr>
        <dsp:cNvPr id="0" name=""/>
        <dsp:cNvSpPr/>
      </dsp:nvSpPr>
      <dsp:spPr>
        <a:xfrm>
          <a:off x="1020203" y="498975"/>
          <a:ext cx="1470050" cy="1470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5E5192-CC10-4B79-921E-E95642C9D4EB}">
      <dsp:nvSpPr>
        <dsp:cNvPr id="0" name=""/>
        <dsp:cNvSpPr/>
      </dsp:nvSpPr>
      <dsp:spPr>
        <a:xfrm>
          <a:off x="121839" y="2431334"/>
          <a:ext cx="3266779" cy="114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For banks, customer churn is a big problem because it results in lower income and higher customer acquisition expenses. Finding the main causes of customer churn and creating strategies to stop it are the goals of a bank customer churn study.</a:t>
          </a:r>
        </a:p>
      </dsp:txBody>
      <dsp:txXfrm>
        <a:off x="121839" y="2431334"/>
        <a:ext cx="3266779" cy="1149565"/>
      </dsp:txXfrm>
    </dsp:sp>
    <dsp:sp modelId="{7D9B849C-49EB-4834-98DA-AF94D9AAB830}">
      <dsp:nvSpPr>
        <dsp:cNvPr id="0" name=""/>
        <dsp:cNvSpPr/>
      </dsp:nvSpPr>
      <dsp:spPr>
        <a:xfrm>
          <a:off x="4858669" y="498975"/>
          <a:ext cx="1470050" cy="1470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5C948-0A21-4B34-B140-3BB277233310}">
      <dsp:nvSpPr>
        <dsp:cNvPr id="0" name=""/>
        <dsp:cNvSpPr/>
      </dsp:nvSpPr>
      <dsp:spPr>
        <a:xfrm>
          <a:off x="3960305" y="2431334"/>
          <a:ext cx="3266779" cy="114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 typical problem statement for a bank customer churn analysis entails looking at past customer behavior and demographic data to create a predictive model that can precisely spot customers who are at risk of leaving the bank. Banks can take targeted action to keep valued customers and lower the general rate of churn by pinpointing the causes of customer churn.</a:t>
          </a:r>
        </a:p>
      </dsp:txBody>
      <dsp:txXfrm>
        <a:off x="3960305" y="2431334"/>
        <a:ext cx="3266779" cy="1149565"/>
      </dsp:txXfrm>
    </dsp:sp>
    <dsp:sp modelId="{2CC67A42-ECF7-47C4-8DCC-C8EE8CE094B7}">
      <dsp:nvSpPr>
        <dsp:cNvPr id="0" name=""/>
        <dsp:cNvSpPr/>
      </dsp:nvSpPr>
      <dsp:spPr>
        <a:xfrm>
          <a:off x="8697135" y="498975"/>
          <a:ext cx="1470050" cy="1470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03901-BAD9-4704-B465-43BEEE559412}">
      <dsp:nvSpPr>
        <dsp:cNvPr id="0" name=""/>
        <dsp:cNvSpPr/>
      </dsp:nvSpPr>
      <dsp:spPr>
        <a:xfrm>
          <a:off x="7798771" y="2431334"/>
          <a:ext cx="3266779" cy="1149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It is common practice to look for patterns and trends that can help forecast customer churn when conducting a bank customer churn analysis using data such as credit score, salary, product usage, age, and demographics. It is possible to pinpoint elements that can add to churn by analyzing this data, such as customer dissatisfaction with goods or services.</a:t>
          </a:r>
        </a:p>
      </dsp:txBody>
      <dsp:txXfrm>
        <a:off x="7798771" y="2431334"/>
        <a:ext cx="3266779" cy="11495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E371A-977B-AE44-B99C-C2DEE2FD2D40}">
      <dsp:nvSpPr>
        <dsp:cNvPr id="0" name=""/>
        <dsp:cNvSpPr/>
      </dsp:nvSpPr>
      <dsp:spPr>
        <a:xfrm>
          <a:off x="0" y="0"/>
          <a:ext cx="7587403" cy="8975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From the above visualizations, we can conclude that people in the 40–60 age group are less likely to be retained.</a:t>
          </a:r>
        </a:p>
      </dsp:txBody>
      <dsp:txXfrm>
        <a:off x="26289" y="26289"/>
        <a:ext cx="6543007" cy="844994"/>
      </dsp:txXfrm>
    </dsp:sp>
    <dsp:sp modelId="{562C976C-1FA0-E842-8AA9-4F3736A5CF12}">
      <dsp:nvSpPr>
        <dsp:cNvPr id="0" name=""/>
        <dsp:cNvSpPr/>
      </dsp:nvSpPr>
      <dsp:spPr>
        <a:xfrm>
          <a:off x="635445" y="1060767"/>
          <a:ext cx="7587403" cy="897572"/>
        </a:xfrm>
        <a:prstGeom prst="roundRect">
          <a:avLst>
            <a:gd name="adj" fmla="val 10000"/>
          </a:avLst>
        </a:prstGeom>
        <a:solidFill>
          <a:schemeClr val="accent2">
            <a:hueOff val="-6200630"/>
            <a:satOff val="-8487"/>
            <a:lumOff val="-46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People from France have better chances of being retained, followed by Spain and Germany, because the majority of bank customers are from France, increasing the possibility of providing good services. Moving forward, males have a higher retention rate as compared to females.</a:t>
          </a:r>
        </a:p>
      </dsp:txBody>
      <dsp:txXfrm>
        <a:off x="661734" y="1087056"/>
        <a:ext cx="6315958" cy="844994"/>
      </dsp:txXfrm>
    </dsp:sp>
    <dsp:sp modelId="{034E34C6-EF78-1D4E-A65D-9DE0E559A345}">
      <dsp:nvSpPr>
        <dsp:cNvPr id="0" name=""/>
        <dsp:cNvSpPr/>
      </dsp:nvSpPr>
      <dsp:spPr>
        <a:xfrm>
          <a:off x="1261405" y="2121535"/>
          <a:ext cx="7587403" cy="897572"/>
        </a:xfrm>
        <a:prstGeom prst="roundRect">
          <a:avLst>
            <a:gd name="adj" fmla="val 10000"/>
          </a:avLst>
        </a:prstGeom>
        <a:solidFill>
          <a:schemeClr val="accent2">
            <a:hueOff val="-12401259"/>
            <a:satOff val="-16973"/>
            <a:lumOff val="-92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As per my observation, there is not much difference in credit scores between retained and churned customers, but people with good credit scores are more likely to be retained.</a:t>
          </a:r>
        </a:p>
      </dsp:txBody>
      <dsp:txXfrm>
        <a:off x="1287694" y="2147824"/>
        <a:ext cx="6325442" cy="844994"/>
      </dsp:txXfrm>
    </dsp:sp>
    <dsp:sp modelId="{25B2F043-74BD-CF40-A526-7CC7A0937A79}">
      <dsp:nvSpPr>
        <dsp:cNvPr id="0" name=""/>
        <dsp:cNvSpPr/>
      </dsp:nvSpPr>
      <dsp:spPr>
        <a:xfrm>
          <a:off x="1896850" y="3182302"/>
          <a:ext cx="7587403" cy="897572"/>
        </a:xfrm>
        <a:prstGeom prst="roundRect">
          <a:avLst>
            <a:gd name="adj" fmla="val 10000"/>
          </a:avLst>
        </a:prstGeom>
        <a:solidFill>
          <a:schemeClr val="accent2">
            <a:hueOff val="-18601888"/>
            <a:satOff val="-25460"/>
            <a:lumOff val="-1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People who have credit cards are more hesitant. Customers who have credit cards and actively use bank services are more likely to be retained, according to research. Also, there is no impact of salary or product number on churning, and surprisingly, people with good bank balances are being churned.</a:t>
          </a:r>
        </a:p>
      </dsp:txBody>
      <dsp:txXfrm>
        <a:off x="1923139" y="3208591"/>
        <a:ext cx="6315958" cy="844994"/>
      </dsp:txXfrm>
    </dsp:sp>
    <dsp:sp modelId="{6D3EFB32-5E26-5B4C-9393-84EF4D401108}">
      <dsp:nvSpPr>
        <dsp:cNvPr id="0" name=""/>
        <dsp:cNvSpPr/>
      </dsp:nvSpPr>
      <dsp:spPr>
        <a:xfrm>
          <a:off x="7003981" y="687458"/>
          <a:ext cx="583422" cy="58342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135251" y="687458"/>
        <a:ext cx="320882" cy="439025"/>
      </dsp:txXfrm>
    </dsp:sp>
    <dsp:sp modelId="{5D82B4DC-B27A-CF4D-A0F3-739430478EE4}">
      <dsp:nvSpPr>
        <dsp:cNvPr id="0" name=""/>
        <dsp:cNvSpPr/>
      </dsp:nvSpPr>
      <dsp:spPr>
        <a:xfrm>
          <a:off x="7639426" y="1748226"/>
          <a:ext cx="583422" cy="583422"/>
        </a:xfrm>
        <a:prstGeom prst="downArrow">
          <a:avLst>
            <a:gd name="adj1" fmla="val 55000"/>
            <a:gd name="adj2" fmla="val 45000"/>
          </a:avLst>
        </a:prstGeom>
        <a:solidFill>
          <a:schemeClr val="accent2">
            <a:tint val="40000"/>
            <a:alpha val="90000"/>
            <a:hueOff val="-9380818"/>
            <a:satOff val="-13392"/>
            <a:lumOff val="-1869"/>
            <a:alphaOff val="0"/>
          </a:schemeClr>
        </a:solidFill>
        <a:ln w="12700" cap="flat" cmpd="sng" algn="ctr">
          <a:solidFill>
            <a:schemeClr val="accent2">
              <a:tint val="40000"/>
              <a:alpha val="90000"/>
              <a:hueOff val="-9380818"/>
              <a:satOff val="-13392"/>
              <a:lumOff val="-18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770696" y="1748226"/>
        <a:ext cx="320882" cy="439025"/>
      </dsp:txXfrm>
    </dsp:sp>
    <dsp:sp modelId="{7582AA15-C166-D944-ACD2-9ADA5AD00E42}">
      <dsp:nvSpPr>
        <dsp:cNvPr id="0" name=""/>
        <dsp:cNvSpPr/>
      </dsp:nvSpPr>
      <dsp:spPr>
        <a:xfrm>
          <a:off x="8265386" y="2808993"/>
          <a:ext cx="583422" cy="583422"/>
        </a:xfrm>
        <a:prstGeom prst="downArrow">
          <a:avLst>
            <a:gd name="adj1" fmla="val 55000"/>
            <a:gd name="adj2" fmla="val 45000"/>
          </a:avLst>
        </a:prstGeom>
        <a:solidFill>
          <a:schemeClr val="accent2">
            <a:tint val="40000"/>
            <a:alpha val="90000"/>
            <a:hueOff val="-18761636"/>
            <a:satOff val="-26785"/>
            <a:lumOff val="-3739"/>
            <a:alphaOff val="0"/>
          </a:schemeClr>
        </a:solidFill>
        <a:ln w="12700" cap="flat" cmpd="sng" algn="ctr">
          <a:solidFill>
            <a:schemeClr val="accent2">
              <a:tint val="40000"/>
              <a:alpha val="90000"/>
              <a:hueOff val="-18761636"/>
              <a:satOff val="-26785"/>
              <a:lumOff val="-37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396656" y="2808993"/>
        <a:ext cx="320882" cy="4390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3/10/23</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523506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3/10/23</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11418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3/10/23</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191398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3/10/23</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08080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3/10/23</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104716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3/10/23</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2383067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3/10/23</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495606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3/10/23</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611665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3/10/23</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826008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3/10/23</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319218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3/10/23</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a:t>
            </a:fld>
            <a:endParaRPr lang="en-US"/>
          </a:p>
        </p:txBody>
      </p:sp>
    </p:spTree>
    <p:extLst>
      <p:ext uri="{BB962C8B-B14F-4D97-AF65-F5344CB8AC3E}">
        <p14:creationId xmlns:p14="http://schemas.microsoft.com/office/powerpoint/2010/main" val="1386079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dirty="0"/>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dirty="0"/>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3/10/23</a:t>
            </a:fld>
            <a:endParaRPr lang="en-US" dirty="0"/>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a:t>
            </a:fld>
            <a:endParaRPr lang="en-US" dirty="0"/>
          </a:p>
        </p:txBody>
      </p:sp>
    </p:spTree>
    <p:extLst>
      <p:ext uri="{BB962C8B-B14F-4D97-AF65-F5344CB8AC3E}">
        <p14:creationId xmlns:p14="http://schemas.microsoft.com/office/powerpoint/2010/main" val="1051428629"/>
      </p:ext>
    </p:extLst>
  </p:cSld>
  <p:clrMap bg1="dk1" tx1="lt1" bg2="dk2" tx2="lt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71" r:id="rId7"/>
    <p:sldLayoutId id="2147483667" r:id="rId8"/>
    <p:sldLayoutId id="2147483668" r:id="rId9"/>
    <p:sldLayoutId id="2147483669" r:id="rId10"/>
    <p:sldLayoutId id="21474836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Background Fill">
            <a:extLst>
              <a:ext uri="{FF2B5EF4-FFF2-40B4-BE49-F238E27FC236}">
                <a16:creationId xmlns:a16="http://schemas.microsoft.com/office/drawing/2014/main" id="{B6D694DB-A3FC-4F14-A225-17BEBA44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9525" cap="flat">
            <a:noFill/>
            <a:prstDash val="solid"/>
            <a:miter/>
          </a:ln>
        </p:spPr>
        <p:txBody>
          <a:bodyPr rtlCol="0" anchor="ctr"/>
          <a:lstStyle/>
          <a:p>
            <a:endParaRPr lang="en-US">
              <a:solidFill>
                <a:schemeClr val="tx1"/>
              </a:solidFill>
            </a:endParaRPr>
          </a:p>
        </p:txBody>
      </p:sp>
      <p:pic>
        <p:nvPicPr>
          <p:cNvPr id="4" name="Picture 3" descr="Colorful leaf patterns">
            <a:extLst>
              <a:ext uri="{FF2B5EF4-FFF2-40B4-BE49-F238E27FC236}">
                <a16:creationId xmlns:a16="http://schemas.microsoft.com/office/drawing/2014/main" id="{0DAB979A-0C87-F661-F10E-A3A9B628AC75}"/>
              </a:ext>
            </a:extLst>
          </p:cNvPr>
          <p:cNvPicPr>
            <a:picLocks noChangeAspect="1"/>
          </p:cNvPicPr>
          <p:nvPr/>
        </p:nvPicPr>
        <p:blipFill rotWithShape="1">
          <a:blip r:embed="rId2">
            <a:alphaModFix amt="60000"/>
          </a:blip>
          <a:srcRect t="5743" r="-1" b="13879"/>
          <a:stretch/>
        </p:blipFill>
        <p:spPr>
          <a:xfrm>
            <a:off x="20" y="31540"/>
            <a:ext cx="12188921" cy="6857990"/>
          </a:xfrm>
          <a:prstGeom prst="rect">
            <a:avLst/>
          </a:prstGeom>
        </p:spPr>
      </p:pic>
      <p:sp>
        <p:nvSpPr>
          <p:cNvPr id="2" name="Title 1">
            <a:extLst>
              <a:ext uri="{FF2B5EF4-FFF2-40B4-BE49-F238E27FC236}">
                <a16:creationId xmlns:a16="http://schemas.microsoft.com/office/drawing/2014/main" id="{0F437853-E80D-1BCA-3A7B-6478DF23829D}"/>
              </a:ext>
            </a:extLst>
          </p:cNvPr>
          <p:cNvSpPr>
            <a:spLocks noGrp="1"/>
          </p:cNvSpPr>
          <p:nvPr>
            <p:ph type="ctrTitle"/>
          </p:nvPr>
        </p:nvSpPr>
        <p:spPr>
          <a:xfrm>
            <a:off x="2254078" y="1024361"/>
            <a:ext cx="7934141" cy="3486587"/>
          </a:xfrm>
        </p:spPr>
        <p:txBody>
          <a:bodyPr>
            <a:normAutofit/>
          </a:bodyPr>
          <a:lstStyle/>
          <a:p>
            <a:pPr algn="ctr"/>
            <a:r>
              <a:rPr lang="en-US" sz="6000" b="1" dirty="0">
                <a:effectLst/>
                <a:ea typeface="Calibri" panose="020F0502020204030204" pitchFamily="34" charset="0"/>
                <a:cs typeface="Calibri" panose="020F0502020204030204" pitchFamily="34" charset="0"/>
              </a:rPr>
              <a:t>Bank Customer Churn analysis</a:t>
            </a:r>
            <a:br>
              <a:rPr lang="en-US" sz="6000" dirty="0">
                <a:effectLst/>
                <a:ea typeface="Calibri" panose="020F0502020204030204" pitchFamily="34" charset="0"/>
                <a:cs typeface="Calibri" panose="020F0502020204030204" pitchFamily="34" charset="0"/>
              </a:rPr>
            </a:br>
            <a:r>
              <a:rPr lang="en-US" sz="6000" dirty="0">
                <a:cs typeface="Calibri" panose="020F0502020204030204" pitchFamily="34" charset="0"/>
              </a:rPr>
              <a:t> </a:t>
            </a:r>
          </a:p>
        </p:txBody>
      </p:sp>
      <p:sp>
        <p:nvSpPr>
          <p:cNvPr id="3" name="Subtitle 2">
            <a:extLst>
              <a:ext uri="{FF2B5EF4-FFF2-40B4-BE49-F238E27FC236}">
                <a16:creationId xmlns:a16="http://schemas.microsoft.com/office/drawing/2014/main" id="{E606016F-ED81-5B22-D99B-94A2AE10DD3E}"/>
              </a:ext>
            </a:extLst>
          </p:cNvPr>
          <p:cNvSpPr>
            <a:spLocks noGrp="1"/>
          </p:cNvSpPr>
          <p:nvPr>
            <p:ph type="subTitle" idx="1"/>
          </p:nvPr>
        </p:nvSpPr>
        <p:spPr>
          <a:xfrm>
            <a:off x="6422790" y="5748395"/>
            <a:ext cx="5859787" cy="2569942"/>
          </a:xfrm>
        </p:spPr>
        <p:txBody>
          <a:bodyPr>
            <a:normAutofit/>
          </a:bodyPr>
          <a:lstStyle/>
          <a:p>
            <a:pPr algn="ctr"/>
            <a:r>
              <a:rPr lang="en-US" dirty="0">
                <a:solidFill>
                  <a:srgbClr val="FFFFFF"/>
                </a:solidFill>
              </a:rPr>
              <a:t>Presented By :</a:t>
            </a:r>
          </a:p>
          <a:p>
            <a:pPr algn="ctr"/>
            <a:r>
              <a:rPr lang="en-US" dirty="0" err="1">
                <a:solidFill>
                  <a:srgbClr val="FFFFFF"/>
                </a:solidFill>
              </a:rPr>
              <a:t>Pruthvi</a:t>
            </a:r>
            <a:r>
              <a:rPr lang="en-US" dirty="0">
                <a:solidFill>
                  <a:srgbClr val="FFFFFF"/>
                </a:solidFill>
              </a:rPr>
              <a:t>. M , </a:t>
            </a:r>
            <a:r>
              <a:rPr lang="en-US" dirty="0" err="1">
                <a:solidFill>
                  <a:srgbClr val="FFFFFF"/>
                </a:solidFill>
              </a:rPr>
              <a:t>Mounik</a:t>
            </a:r>
            <a:r>
              <a:rPr lang="en-US" dirty="0">
                <a:solidFill>
                  <a:srgbClr val="FFFFFF"/>
                </a:solidFill>
              </a:rPr>
              <a:t>. V , Raj P</a:t>
            </a:r>
          </a:p>
        </p:txBody>
      </p:sp>
      <p:grpSp>
        <p:nvGrpSpPr>
          <p:cNvPr id="11" name="Group 10">
            <a:extLst>
              <a:ext uri="{FF2B5EF4-FFF2-40B4-BE49-F238E27FC236}">
                <a16:creationId xmlns:a16="http://schemas.microsoft.com/office/drawing/2014/main" id="{3A87D413-7BAA-462C-B2E4-D3E7F1B849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2" name="Oval 11">
              <a:extLst>
                <a:ext uri="{FF2B5EF4-FFF2-40B4-BE49-F238E27FC236}">
                  <a16:creationId xmlns:a16="http://schemas.microsoft.com/office/drawing/2014/main" id="{7C2E2750-B9DE-455A-B750-2FAFF87D8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raphic 9">
              <a:extLst>
                <a:ext uri="{FF2B5EF4-FFF2-40B4-BE49-F238E27FC236}">
                  <a16:creationId xmlns:a16="http://schemas.microsoft.com/office/drawing/2014/main" id="{A77A1618-AFD3-49E5-A4AC-89FA51FA9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4" name="Freeform: Shape 13">
              <a:extLst>
                <a:ext uri="{FF2B5EF4-FFF2-40B4-BE49-F238E27FC236}">
                  <a16:creationId xmlns:a16="http://schemas.microsoft.com/office/drawing/2014/main" id="{DA76DC57-ED9C-40FB-A897-CDD7D62229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5" name="Freeform: Shape 14">
              <a:extLst>
                <a:ext uri="{FF2B5EF4-FFF2-40B4-BE49-F238E27FC236}">
                  <a16:creationId xmlns:a16="http://schemas.microsoft.com/office/drawing/2014/main" id="{6BB714E6-B071-4696-ACD5-A9A96F9299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dirty="0"/>
            </a:p>
          </p:txBody>
        </p:sp>
        <p:sp>
          <p:nvSpPr>
            <p:cNvPr id="16" name="Graphic 9">
              <a:extLst>
                <a:ext uri="{FF2B5EF4-FFF2-40B4-BE49-F238E27FC236}">
                  <a16:creationId xmlns:a16="http://schemas.microsoft.com/office/drawing/2014/main" id="{A303CB3D-0086-4A58-BDAE-F18B143EE4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17" name="Graphic 9">
              <a:extLst>
                <a:ext uri="{FF2B5EF4-FFF2-40B4-BE49-F238E27FC236}">
                  <a16:creationId xmlns:a16="http://schemas.microsoft.com/office/drawing/2014/main" id="{8AB02D57-74BD-4B38-94E0-EF2F291E0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Tree>
    <p:extLst>
      <p:ext uri="{BB962C8B-B14F-4D97-AF65-F5344CB8AC3E}">
        <p14:creationId xmlns:p14="http://schemas.microsoft.com/office/powerpoint/2010/main" val="317032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395417" y="717477"/>
            <a:ext cx="7685037" cy="703550"/>
          </a:xfrm>
        </p:spPr>
        <p:txBody>
          <a:bodyPr>
            <a:noAutofit/>
          </a:bodyPr>
          <a:lstStyle/>
          <a:p>
            <a:r>
              <a:rPr lang="en-US" b="1" dirty="0"/>
              <a:t>Replacing Null values and dropping Duplicates</a:t>
            </a:r>
          </a:p>
        </p:txBody>
      </p:sp>
      <p:pic>
        <p:nvPicPr>
          <p:cNvPr id="9" name="Content Placeholder 8" descr="Graphical user interface, text, application, email&#10;&#10;Description automatically generated">
            <a:extLst>
              <a:ext uri="{FF2B5EF4-FFF2-40B4-BE49-F238E27FC236}">
                <a16:creationId xmlns:a16="http://schemas.microsoft.com/office/drawing/2014/main" id="{538B96A9-1708-813C-3321-4966AD8A0D05}"/>
              </a:ext>
            </a:extLst>
          </p:cNvPr>
          <p:cNvPicPr>
            <a:picLocks noGrp="1" noChangeAspect="1"/>
          </p:cNvPicPr>
          <p:nvPr>
            <p:ph idx="1"/>
          </p:nvPr>
        </p:nvPicPr>
        <p:blipFill>
          <a:blip r:embed="rId2"/>
          <a:stretch>
            <a:fillRect/>
          </a:stretch>
        </p:blipFill>
        <p:spPr>
          <a:xfrm>
            <a:off x="457199" y="1544595"/>
            <a:ext cx="11257005" cy="5313405"/>
          </a:xfrm>
        </p:spPr>
      </p:pic>
    </p:spTree>
    <p:extLst>
      <p:ext uri="{BB962C8B-B14F-4D97-AF65-F5344CB8AC3E}">
        <p14:creationId xmlns:p14="http://schemas.microsoft.com/office/powerpoint/2010/main" val="1624267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353376" y="717477"/>
            <a:ext cx="7685037" cy="703550"/>
          </a:xfrm>
        </p:spPr>
        <p:txBody>
          <a:bodyPr>
            <a:noAutofit/>
          </a:bodyPr>
          <a:lstStyle/>
          <a:p>
            <a:r>
              <a:rPr lang="en-US" b="1" dirty="0"/>
              <a:t>Visualizing Churn data </a:t>
            </a:r>
            <a:r>
              <a:rPr lang="en-US" b="1" dirty="0" err="1"/>
              <a:t>w.r.t</a:t>
            </a:r>
            <a:r>
              <a:rPr lang="en-US" b="1" dirty="0"/>
              <a:t> Country and Gender</a:t>
            </a:r>
          </a:p>
        </p:txBody>
      </p:sp>
      <p:pic>
        <p:nvPicPr>
          <p:cNvPr id="7" name="Content Placeholder 6" descr="Chart, bar chart&#10;&#10;Description automatically generated">
            <a:extLst>
              <a:ext uri="{FF2B5EF4-FFF2-40B4-BE49-F238E27FC236}">
                <a16:creationId xmlns:a16="http://schemas.microsoft.com/office/drawing/2014/main" id="{5BB4EC09-C73F-E196-7EB4-E99E65B109DB}"/>
              </a:ext>
            </a:extLst>
          </p:cNvPr>
          <p:cNvPicPr>
            <a:picLocks noGrp="1" noChangeAspect="1"/>
          </p:cNvPicPr>
          <p:nvPr>
            <p:ph idx="1"/>
          </p:nvPr>
        </p:nvPicPr>
        <p:blipFill>
          <a:blip r:embed="rId2"/>
          <a:stretch>
            <a:fillRect/>
          </a:stretch>
        </p:blipFill>
        <p:spPr>
          <a:xfrm>
            <a:off x="353376" y="1421027"/>
            <a:ext cx="11359124" cy="5436973"/>
          </a:xfrm>
        </p:spPr>
      </p:pic>
    </p:spTree>
    <p:extLst>
      <p:ext uri="{BB962C8B-B14F-4D97-AF65-F5344CB8AC3E}">
        <p14:creationId xmlns:p14="http://schemas.microsoft.com/office/powerpoint/2010/main" val="3839689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353376" y="717477"/>
            <a:ext cx="7685037" cy="703550"/>
          </a:xfrm>
        </p:spPr>
        <p:txBody>
          <a:bodyPr>
            <a:noAutofit/>
          </a:bodyPr>
          <a:lstStyle/>
          <a:p>
            <a:r>
              <a:rPr lang="en-US" b="1" dirty="0"/>
              <a:t>Visualizing Churn data </a:t>
            </a:r>
            <a:r>
              <a:rPr lang="en-US" b="1" dirty="0" err="1"/>
              <a:t>w.r.t</a:t>
            </a:r>
            <a:r>
              <a:rPr lang="en-US" b="1" dirty="0"/>
              <a:t> Country ( Gender wise )</a:t>
            </a:r>
          </a:p>
        </p:txBody>
      </p:sp>
      <p:pic>
        <p:nvPicPr>
          <p:cNvPr id="7" name="Content Placeholder 6">
            <a:extLst>
              <a:ext uri="{FF2B5EF4-FFF2-40B4-BE49-F238E27FC236}">
                <a16:creationId xmlns:a16="http://schemas.microsoft.com/office/drawing/2014/main" id="{5BB4EC09-C73F-E196-7EB4-E99E65B109DB}"/>
              </a:ext>
            </a:extLst>
          </p:cNvPr>
          <p:cNvPicPr>
            <a:picLocks noGrp="1" noChangeAspect="1"/>
          </p:cNvPicPr>
          <p:nvPr>
            <p:ph idx="1"/>
          </p:nvPr>
        </p:nvPicPr>
        <p:blipFill>
          <a:blip r:embed="rId2"/>
          <a:srcRect/>
          <a:stretch/>
        </p:blipFill>
        <p:spPr>
          <a:xfrm>
            <a:off x="353376" y="1421027"/>
            <a:ext cx="11359124" cy="5436973"/>
          </a:xfrm>
        </p:spPr>
      </p:pic>
    </p:spTree>
    <p:extLst>
      <p:ext uri="{BB962C8B-B14F-4D97-AF65-F5344CB8AC3E}">
        <p14:creationId xmlns:p14="http://schemas.microsoft.com/office/powerpoint/2010/main" val="365511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220717" y="622885"/>
            <a:ext cx="8555421" cy="703550"/>
          </a:xfrm>
        </p:spPr>
        <p:txBody>
          <a:bodyPr>
            <a:noAutofit/>
          </a:bodyPr>
          <a:lstStyle/>
          <a:p>
            <a:r>
              <a:rPr lang="en-US" b="1" dirty="0"/>
              <a:t>Visualizing Churn data </a:t>
            </a:r>
            <a:r>
              <a:rPr lang="en-US" b="1" dirty="0" err="1"/>
              <a:t>w.r.t</a:t>
            </a:r>
            <a:r>
              <a:rPr lang="en-US" b="1" dirty="0"/>
              <a:t> Credit card and active status</a:t>
            </a:r>
          </a:p>
        </p:txBody>
      </p:sp>
      <p:pic>
        <p:nvPicPr>
          <p:cNvPr id="7" name="Content Placeholder 6">
            <a:extLst>
              <a:ext uri="{FF2B5EF4-FFF2-40B4-BE49-F238E27FC236}">
                <a16:creationId xmlns:a16="http://schemas.microsoft.com/office/drawing/2014/main" id="{5BB4EC09-C73F-E196-7EB4-E99E65B109DB}"/>
              </a:ext>
            </a:extLst>
          </p:cNvPr>
          <p:cNvPicPr>
            <a:picLocks noGrp="1" noChangeAspect="1"/>
          </p:cNvPicPr>
          <p:nvPr>
            <p:ph idx="1"/>
          </p:nvPr>
        </p:nvPicPr>
        <p:blipFill>
          <a:blip r:embed="rId2"/>
          <a:srcRect/>
          <a:stretch/>
        </p:blipFill>
        <p:spPr>
          <a:xfrm>
            <a:off x="353376" y="1421027"/>
            <a:ext cx="11359124" cy="5436973"/>
          </a:xfrm>
        </p:spPr>
      </p:pic>
    </p:spTree>
    <p:extLst>
      <p:ext uri="{BB962C8B-B14F-4D97-AF65-F5344CB8AC3E}">
        <p14:creationId xmlns:p14="http://schemas.microsoft.com/office/powerpoint/2010/main" val="3793345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220718" y="622885"/>
            <a:ext cx="8513380" cy="703550"/>
          </a:xfrm>
        </p:spPr>
        <p:txBody>
          <a:bodyPr>
            <a:noAutofit/>
          </a:bodyPr>
          <a:lstStyle/>
          <a:p>
            <a:r>
              <a:rPr lang="en-US" sz="4000" b="1" dirty="0"/>
              <a:t>Visualizing Churn data </a:t>
            </a:r>
            <a:r>
              <a:rPr lang="en-US" sz="4000" b="1" dirty="0" err="1"/>
              <a:t>w.r.t</a:t>
            </a:r>
            <a:r>
              <a:rPr lang="en-US" sz="4000" b="1" dirty="0"/>
              <a:t> Credit score and Salary gender Wise</a:t>
            </a:r>
          </a:p>
        </p:txBody>
      </p:sp>
      <p:pic>
        <p:nvPicPr>
          <p:cNvPr id="7" name="Content Placeholder 6">
            <a:extLst>
              <a:ext uri="{FF2B5EF4-FFF2-40B4-BE49-F238E27FC236}">
                <a16:creationId xmlns:a16="http://schemas.microsoft.com/office/drawing/2014/main" id="{5BB4EC09-C73F-E196-7EB4-E99E65B109DB}"/>
              </a:ext>
            </a:extLst>
          </p:cNvPr>
          <p:cNvPicPr>
            <a:picLocks noGrp="1" noChangeAspect="1"/>
          </p:cNvPicPr>
          <p:nvPr>
            <p:ph idx="1"/>
          </p:nvPr>
        </p:nvPicPr>
        <p:blipFill>
          <a:blip r:embed="rId2"/>
          <a:srcRect/>
          <a:stretch/>
        </p:blipFill>
        <p:spPr>
          <a:xfrm>
            <a:off x="353376" y="1421027"/>
            <a:ext cx="11359124" cy="5436973"/>
          </a:xfrm>
        </p:spPr>
      </p:pic>
    </p:spTree>
    <p:extLst>
      <p:ext uri="{BB962C8B-B14F-4D97-AF65-F5344CB8AC3E}">
        <p14:creationId xmlns:p14="http://schemas.microsoft.com/office/powerpoint/2010/main" val="362226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626645" y="927685"/>
            <a:ext cx="8990321" cy="703550"/>
          </a:xfrm>
        </p:spPr>
        <p:txBody>
          <a:bodyPr>
            <a:noAutofit/>
          </a:bodyPr>
          <a:lstStyle/>
          <a:p>
            <a:r>
              <a:rPr lang="en-US" sz="3600" b="1" dirty="0"/>
              <a:t>Visualizing Churn data </a:t>
            </a:r>
            <a:r>
              <a:rPr lang="en-US" sz="3600" b="1" dirty="0" err="1"/>
              <a:t>w.r.t</a:t>
            </a:r>
            <a:r>
              <a:rPr lang="en-US" sz="3600" b="1" dirty="0"/>
              <a:t> Salary, Credit score , Balance, Products to identify reasons for churn.</a:t>
            </a:r>
          </a:p>
        </p:txBody>
      </p:sp>
      <p:pic>
        <p:nvPicPr>
          <p:cNvPr id="7" name="Content Placeholder 6">
            <a:extLst>
              <a:ext uri="{FF2B5EF4-FFF2-40B4-BE49-F238E27FC236}">
                <a16:creationId xmlns:a16="http://schemas.microsoft.com/office/drawing/2014/main" id="{5BB4EC09-C73F-E196-7EB4-E99E65B109DB}"/>
              </a:ext>
            </a:extLst>
          </p:cNvPr>
          <p:cNvPicPr>
            <a:picLocks noGrp="1" noChangeAspect="1"/>
          </p:cNvPicPr>
          <p:nvPr>
            <p:ph idx="1"/>
          </p:nvPr>
        </p:nvPicPr>
        <p:blipFill>
          <a:blip r:embed="rId2"/>
          <a:srcRect/>
          <a:stretch/>
        </p:blipFill>
        <p:spPr>
          <a:xfrm>
            <a:off x="416438" y="1631235"/>
            <a:ext cx="11359124" cy="5226765"/>
          </a:xfrm>
        </p:spPr>
      </p:pic>
    </p:spTree>
    <p:extLst>
      <p:ext uri="{BB962C8B-B14F-4D97-AF65-F5344CB8AC3E}">
        <p14:creationId xmlns:p14="http://schemas.microsoft.com/office/powerpoint/2010/main" val="1244753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217452" y="767047"/>
            <a:ext cx="8481705" cy="703550"/>
          </a:xfrm>
        </p:spPr>
        <p:txBody>
          <a:bodyPr>
            <a:noAutofit/>
          </a:bodyPr>
          <a:lstStyle/>
          <a:p>
            <a:r>
              <a:rPr lang="en-US" b="1" dirty="0"/>
              <a:t>Visualizing Churn data </a:t>
            </a:r>
            <a:r>
              <a:rPr lang="en-US" b="1" dirty="0" err="1"/>
              <a:t>w.r.t</a:t>
            </a:r>
            <a:r>
              <a:rPr lang="en-US" b="1" dirty="0"/>
              <a:t> Age and Credit score</a:t>
            </a:r>
          </a:p>
        </p:txBody>
      </p:sp>
      <p:pic>
        <p:nvPicPr>
          <p:cNvPr id="7" name="Content Placeholder 6">
            <a:extLst>
              <a:ext uri="{FF2B5EF4-FFF2-40B4-BE49-F238E27FC236}">
                <a16:creationId xmlns:a16="http://schemas.microsoft.com/office/drawing/2014/main" id="{5BB4EC09-C73F-E196-7EB4-E99E65B109DB}"/>
              </a:ext>
            </a:extLst>
          </p:cNvPr>
          <p:cNvPicPr>
            <a:picLocks noGrp="1" noChangeAspect="1"/>
          </p:cNvPicPr>
          <p:nvPr>
            <p:ph idx="1"/>
          </p:nvPr>
        </p:nvPicPr>
        <p:blipFill>
          <a:blip r:embed="rId2"/>
          <a:srcRect/>
          <a:stretch/>
        </p:blipFill>
        <p:spPr>
          <a:xfrm>
            <a:off x="217452" y="1631235"/>
            <a:ext cx="5742624" cy="5226765"/>
          </a:xfrm>
        </p:spPr>
      </p:pic>
      <p:pic>
        <p:nvPicPr>
          <p:cNvPr id="3" name="Content Placeholder 6">
            <a:extLst>
              <a:ext uri="{FF2B5EF4-FFF2-40B4-BE49-F238E27FC236}">
                <a16:creationId xmlns:a16="http://schemas.microsoft.com/office/drawing/2014/main" id="{441A873A-7528-D836-C033-43A79901F11D}"/>
              </a:ext>
            </a:extLst>
          </p:cNvPr>
          <p:cNvPicPr>
            <a:picLocks noChangeAspect="1"/>
          </p:cNvPicPr>
          <p:nvPr/>
        </p:nvPicPr>
        <p:blipFill>
          <a:blip r:embed="rId3"/>
          <a:srcRect/>
          <a:stretch/>
        </p:blipFill>
        <p:spPr>
          <a:xfrm>
            <a:off x="5940192" y="1643592"/>
            <a:ext cx="5720837" cy="5226765"/>
          </a:xfrm>
          <a:prstGeom prst="rect">
            <a:avLst/>
          </a:prstGeom>
        </p:spPr>
      </p:pic>
    </p:spTree>
    <p:extLst>
      <p:ext uri="{BB962C8B-B14F-4D97-AF65-F5344CB8AC3E}">
        <p14:creationId xmlns:p14="http://schemas.microsoft.com/office/powerpoint/2010/main" val="477402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217452" y="767047"/>
            <a:ext cx="8481705" cy="703550"/>
          </a:xfrm>
        </p:spPr>
        <p:txBody>
          <a:bodyPr>
            <a:noAutofit/>
          </a:bodyPr>
          <a:lstStyle/>
          <a:p>
            <a:r>
              <a:rPr lang="en-US" b="1" dirty="0"/>
              <a:t>Visualizing Churn data </a:t>
            </a:r>
            <a:r>
              <a:rPr lang="en-US" b="1" dirty="0" err="1"/>
              <a:t>w.r.t</a:t>
            </a:r>
            <a:r>
              <a:rPr lang="en-US" b="1" dirty="0"/>
              <a:t> Age and Estimated salary</a:t>
            </a:r>
          </a:p>
        </p:txBody>
      </p:sp>
      <p:pic>
        <p:nvPicPr>
          <p:cNvPr id="7" name="Content Placeholder 6">
            <a:extLst>
              <a:ext uri="{FF2B5EF4-FFF2-40B4-BE49-F238E27FC236}">
                <a16:creationId xmlns:a16="http://schemas.microsoft.com/office/drawing/2014/main" id="{5BB4EC09-C73F-E196-7EB4-E99E65B109DB}"/>
              </a:ext>
            </a:extLst>
          </p:cNvPr>
          <p:cNvPicPr>
            <a:picLocks noGrp="1" noChangeAspect="1"/>
          </p:cNvPicPr>
          <p:nvPr>
            <p:ph idx="1"/>
          </p:nvPr>
        </p:nvPicPr>
        <p:blipFill>
          <a:blip r:embed="rId2"/>
          <a:srcRect/>
          <a:stretch/>
        </p:blipFill>
        <p:spPr>
          <a:xfrm>
            <a:off x="217452" y="1631235"/>
            <a:ext cx="5742624" cy="5226765"/>
          </a:xfrm>
        </p:spPr>
      </p:pic>
      <p:pic>
        <p:nvPicPr>
          <p:cNvPr id="3" name="Content Placeholder 6">
            <a:extLst>
              <a:ext uri="{FF2B5EF4-FFF2-40B4-BE49-F238E27FC236}">
                <a16:creationId xmlns:a16="http://schemas.microsoft.com/office/drawing/2014/main" id="{441A873A-7528-D836-C033-43A79901F11D}"/>
              </a:ext>
            </a:extLst>
          </p:cNvPr>
          <p:cNvPicPr>
            <a:picLocks noChangeAspect="1"/>
          </p:cNvPicPr>
          <p:nvPr/>
        </p:nvPicPr>
        <p:blipFill>
          <a:blip r:embed="rId3"/>
          <a:srcRect/>
          <a:stretch/>
        </p:blipFill>
        <p:spPr>
          <a:xfrm>
            <a:off x="5962740" y="1631235"/>
            <a:ext cx="5675741" cy="5226765"/>
          </a:xfrm>
          <a:prstGeom prst="rect">
            <a:avLst/>
          </a:prstGeom>
        </p:spPr>
      </p:pic>
    </p:spTree>
    <p:extLst>
      <p:ext uri="{BB962C8B-B14F-4D97-AF65-F5344CB8AC3E}">
        <p14:creationId xmlns:p14="http://schemas.microsoft.com/office/powerpoint/2010/main" val="4056255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217452" y="767047"/>
            <a:ext cx="8481705" cy="703550"/>
          </a:xfrm>
        </p:spPr>
        <p:txBody>
          <a:bodyPr>
            <a:noAutofit/>
          </a:bodyPr>
          <a:lstStyle/>
          <a:p>
            <a:r>
              <a:rPr lang="en-US" b="1" dirty="0"/>
              <a:t>Visualizing Churn data </a:t>
            </a:r>
            <a:r>
              <a:rPr lang="en-US" b="1" dirty="0" err="1"/>
              <a:t>w.r.t</a:t>
            </a:r>
            <a:r>
              <a:rPr lang="en-US" b="1" dirty="0"/>
              <a:t> Age and Estimated salary</a:t>
            </a:r>
          </a:p>
        </p:txBody>
      </p:sp>
      <p:pic>
        <p:nvPicPr>
          <p:cNvPr id="7" name="Content Placeholder 6">
            <a:extLst>
              <a:ext uri="{FF2B5EF4-FFF2-40B4-BE49-F238E27FC236}">
                <a16:creationId xmlns:a16="http://schemas.microsoft.com/office/drawing/2014/main" id="{5BB4EC09-C73F-E196-7EB4-E99E65B109DB}"/>
              </a:ext>
            </a:extLst>
          </p:cNvPr>
          <p:cNvPicPr>
            <a:picLocks noGrp="1" noChangeAspect="1"/>
          </p:cNvPicPr>
          <p:nvPr>
            <p:ph idx="1"/>
          </p:nvPr>
        </p:nvPicPr>
        <p:blipFill>
          <a:blip r:embed="rId2"/>
          <a:srcRect/>
          <a:stretch/>
        </p:blipFill>
        <p:spPr>
          <a:xfrm>
            <a:off x="217452" y="1631235"/>
            <a:ext cx="5742624" cy="5226765"/>
          </a:xfrm>
        </p:spPr>
      </p:pic>
      <p:pic>
        <p:nvPicPr>
          <p:cNvPr id="3" name="Content Placeholder 6">
            <a:extLst>
              <a:ext uri="{FF2B5EF4-FFF2-40B4-BE49-F238E27FC236}">
                <a16:creationId xmlns:a16="http://schemas.microsoft.com/office/drawing/2014/main" id="{441A873A-7528-D836-C033-43A79901F11D}"/>
              </a:ext>
            </a:extLst>
          </p:cNvPr>
          <p:cNvPicPr>
            <a:picLocks noChangeAspect="1"/>
          </p:cNvPicPr>
          <p:nvPr/>
        </p:nvPicPr>
        <p:blipFill>
          <a:blip r:embed="rId3"/>
          <a:srcRect/>
          <a:stretch/>
        </p:blipFill>
        <p:spPr>
          <a:xfrm>
            <a:off x="5960076" y="1631235"/>
            <a:ext cx="5729415" cy="5226765"/>
          </a:xfrm>
          <a:prstGeom prst="rect">
            <a:avLst/>
          </a:prstGeom>
        </p:spPr>
      </p:pic>
    </p:spTree>
    <p:extLst>
      <p:ext uri="{BB962C8B-B14F-4D97-AF65-F5344CB8AC3E}">
        <p14:creationId xmlns:p14="http://schemas.microsoft.com/office/powerpoint/2010/main" val="3859071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0" y="612052"/>
            <a:ext cx="8884508" cy="703550"/>
          </a:xfrm>
        </p:spPr>
        <p:txBody>
          <a:bodyPr>
            <a:noAutofit/>
          </a:bodyPr>
          <a:lstStyle/>
          <a:p>
            <a:r>
              <a:rPr lang="en-US" sz="4000" b="1" dirty="0"/>
              <a:t>Altering columns to standardize</a:t>
            </a:r>
            <a:br>
              <a:rPr lang="en-US" sz="4000" b="1" dirty="0"/>
            </a:br>
            <a:r>
              <a:rPr lang="en-US" sz="4000" b="1" dirty="0"/>
              <a:t>the data and merging with main DF</a:t>
            </a:r>
          </a:p>
        </p:txBody>
      </p:sp>
      <p:pic>
        <p:nvPicPr>
          <p:cNvPr id="9" name="Content Placeholder 8">
            <a:extLst>
              <a:ext uri="{FF2B5EF4-FFF2-40B4-BE49-F238E27FC236}">
                <a16:creationId xmlns:a16="http://schemas.microsoft.com/office/drawing/2014/main" id="{538B96A9-1708-813C-3321-4966AD8A0D05}"/>
              </a:ext>
            </a:extLst>
          </p:cNvPr>
          <p:cNvPicPr>
            <a:picLocks noGrp="1" noChangeAspect="1"/>
          </p:cNvPicPr>
          <p:nvPr>
            <p:ph idx="1"/>
          </p:nvPr>
        </p:nvPicPr>
        <p:blipFill>
          <a:blip r:embed="rId2"/>
          <a:srcRect/>
          <a:stretch/>
        </p:blipFill>
        <p:spPr>
          <a:xfrm>
            <a:off x="457199" y="1544595"/>
            <a:ext cx="11257005" cy="5313405"/>
          </a:xfrm>
        </p:spPr>
      </p:pic>
    </p:spTree>
    <p:extLst>
      <p:ext uri="{BB962C8B-B14F-4D97-AF65-F5344CB8AC3E}">
        <p14:creationId xmlns:p14="http://schemas.microsoft.com/office/powerpoint/2010/main" val="1514080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5CB5-6F89-92DD-E67D-AAEFDD17C0B8}"/>
              </a:ext>
            </a:extLst>
          </p:cNvPr>
          <p:cNvSpPr>
            <a:spLocks noGrp="1"/>
          </p:cNvSpPr>
          <p:nvPr>
            <p:ph type="title"/>
          </p:nvPr>
        </p:nvSpPr>
        <p:spPr/>
        <p:txBody>
          <a:bodyPr/>
          <a:lstStyle/>
          <a:p>
            <a:r>
              <a:rPr lang="en-US" b="1" dirty="0"/>
              <a:t>Introduction</a:t>
            </a:r>
          </a:p>
        </p:txBody>
      </p:sp>
      <p:sp>
        <p:nvSpPr>
          <p:cNvPr id="3" name="Content Placeholder 2">
            <a:extLst>
              <a:ext uri="{FF2B5EF4-FFF2-40B4-BE49-F238E27FC236}">
                <a16:creationId xmlns:a16="http://schemas.microsoft.com/office/drawing/2014/main" id="{8C4F9AFD-F1ED-AD85-05BC-2F135A790E0E}"/>
              </a:ext>
            </a:extLst>
          </p:cNvPr>
          <p:cNvSpPr>
            <a:spLocks noGrp="1"/>
          </p:cNvSpPr>
          <p:nvPr>
            <p:ph idx="1"/>
          </p:nvPr>
        </p:nvSpPr>
        <p:spPr>
          <a:xfrm>
            <a:off x="457200" y="2231447"/>
            <a:ext cx="7685037" cy="2632942"/>
          </a:xfrm>
        </p:spPr>
        <p:txBody>
          <a:bodyPr/>
          <a:lstStyle/>
          <a:p>
            <a:pPr marL="0" indent="0">
              <a:buNone/>
            </a:pPr>
            <a:r>
              <a:rPr lang="en-US"/>
              <a:t>Bank Customer Churn analysis is a process of analyzing customer data to identify factors that contribute to customer churn, i.e, customers who close their accounts and stop doing business with the bank. The goal of Bank Customer Churn analysis is to analyze historical data and identify all the factors for Churn which may impact bank’s revenue. Moreover, we can also develop predictive models that can be used to identify at-risk customers and take proactive steps to retain them.</a:t>
            </a:r>
            <a:endParaRPr lang="en-US" dirty="0"/>
          </a:p>
        </p:txBody>
      </p:sp>
    </p:spTree>
    <p:extLst>
      <p:ext uri="{BB962C8B-B14F-4D97-AF65-F5344CB8AC3E}">
        <p14:creationId xmlns:p14="http://schemas.microsoft.com/office/powerpoint/2010/main" val="3966393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0" y="612052"/>
            <a:ext cx="8884508" cy="703550"/>
          </a:xfrm>
        </p:spPr>
        <p:txBody>
          <a:bodyPr>
            <a:noAutofit/>
          </a:bodyPr>
          <a:lstStyle/>
          <a:p>
            <a:r>
              <a:rPr lang="en-US" sz="4000" b="1" dirty="0"/>
              <a:t>Displaying the data after Cleaning and checking column types</a:t>
            </a:r>
          </a:p>
        </p:txBody>
      </p:sp>
      <p:pic>
        <p:nvPicPr>
          <p:cNvPr id="9" name="Content Placeholder 8">
            <a:extLst>
              <a:ext uri="{FF2B5EF4-FFF2-40B4-BE49-F238E27FC236}">
                <a16:creationId xmlns:a16="http://schemas.microsoft.com/office/drawing/2014/main" id="{538B96A9-1708-813C-3321-4966AD8A0D05}"/>
              </a:ext>
            </a:extLst>
          </p:cNvPr>
          <p:cNvPicPr>
            <a:picLocks noGrp="1" noChangeAspect="1"/>
          </p:cNvPicPr>
          <p:nvPr>
            <p:ph idx="1"/>
          </p:nvPr>
        </p:nvPicPr>
        <p:blipFill>
          <a:blip r:embed="rId2"/>
          <a:srcRect/>
          <a:stretch/>
        </p:blipFill>
        <p:spPr>
          <a:xfrm>
            <a:off x="457199" y="1544595"/>
            <a:ext cx="11257005" cy="5313405"/>
          </a:xfrm>
        </p:spPr>
      </p:pic>
    </p:spTree>
    <p:extLst>
      <p:ext uri="{BB962C8B-B14F-4D97-AF65-F5344CB8AC3E}">
        <p14:creationId xmlns:p14="http://schemas.microsoft.com/office/powerpoint/2010/main" val="845860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1" y="612052"/>
            <a:ext cx="8958649" cy="703550"/>
          </a:xfrm>
        </p:spPr>
        <p:txBody>
          <a:bodyPr>
            <a:noAutofit/>
          </a:bodyPr>
          <a:lstStyle/>
          <a:p>
            <a:r>
              <a:rPr lang="en-US" sz="4000" b="1" dirty="0"/>
              <a:t>Plotting Heat map to identify the co-relation between all features</a:t>
            </a:r>
          </a:p>
        </p:txBody>
      </p:sp>
      <p:pic>
        <p:nvPicPr>
          <p:cNvPr id="9" name="Content Placeholder 8">
            <a:extLst>
              <a:ext uri="{FF2B5EF4-FFF2-40B4-BE49-F238E27FC236}">
                <a16:creationId xmlns:a16="http://schemas.microsoft.com/office/drawing/2014/main" id="{538B96A9-1708-813C-3321-4966AD8A0D05}"/>
              </a:ext>
            </a:extLst>
          </p:cNvPr>
          <p:cNvPicPr>
            <a:picLocks noGrp="1" noChangeAspect="1"/>
          </p:cNvPicPr>
          <p:nvPr>
            <p:ph idx="1"/>
          </p:nvPr>
        </p:nvPicPr>
        <p:blipFill>
          <a:blip r:embed="rId2"/>
          <a:srcRect/>
          <a:stretch/>
        </p:blipFill>
        <p:spPr>
          <a:xfrm>
            <a:off x="457199" y="1544595"/>
            <a:ext cx="11257005" cy="5313405"/>
          </a:xfrm>
        </p:spPr>
      </p:pic>
    </p:spTree>
    <p:extLst>
      <p:ext uri="{BB962C8B-B14F-4D97-AF65-F5344CB8AC3E}">
        <p14:creationId xmlns:p14="http://schemas.microsoft.com/office/powerpoint/2010/main" val="685672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1" y="612052"/>
            <a:ext cx="8958649" cy="703550"/>
          </a:xfrm>
        </p:spPr>
        <p:txBody>
          <a:bodyPr>
            <a:noAutofit/>
          </a:bodyPr>
          <a:lstStyle/>
          <a:p>
            <a:r>
              <a:rPr lang="en-US" sz="4000" b="1" dirty="0"/>
              <a:t>Plotting Pair Plot to identify the relation between all features</a:t>
            </a:r>
          </a:p>
        </p:txBody>
      </p:sp>
      <p:pic>
        <p:nvPicPr>
          <p:cNvPr id="9" name="Content Placeholder 8">
            <a:extLst>
              <a:ext uri="{FF2B5EF4-FFF2-40B4-BE49-F238E27FC236}">
                <a16:creationId xmlns:a16="http://schemas.microsoft.com/office/drawing/2014/main" id="{538B96A9-1708-813C-3321-4966AD8A0D05}"/>
              </a:ext>
            </a:extLst>
          </p:cNvPr>
          <p:cNvPicPr>
            <a:picLocks noGrp="1" noChangeAspect="1"/>
          </p:cNvPicPr>
          <p:nvPr>
            <p:ph idx="1"/>
          </p:nvPr>
        </p:nvPicPr>
        <p:blipFill>
          <a:blip r:embed="rId2"/>
          <a:srcRect/>
          <a:stretch/>
        </p:blipFill>
        <p:spPr>
          <a:xfrm>
            <a:off x="457199" y="1544595"/>
            <a:ext cx="11257005" cy="5313405"/>
          </a:xfrm>
        </p:spPr>
      </p:pic>
    </p:spTree>
    <p:extLst>
      <p:ext uri="{BB962C8B-B14F-4D97-AF65-F5344CB8AC3E}">
        <p14:creationId xmlns:p14="http://schemas.microsoft.com/office/powerpoint/2010/main" val="1604208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1" y="612052"/>
            <a:ext cx="8958649" cy="703550"/>
          </a:xfrm>
        </p:spPr>
        <p:txBody>
          <a:bodyPr>
            <a:noAutofit/>
          </a:bodyPr>
          <a:lstStyle/>
          <a:p>
            <a:r>
              <a:rPr lang="en-US" sz="4000" b="1" dirty="0"/>
              <a:t>Representing data in form of </a:t>
            </a:r>
            <a:br>
              <a:rPr lang="en-US" sz="4000" b="1" dirty="0"/>
            </a:br>
            <a:r>
              <a:rPr lang="en-US" sz="4000" b="1" dirty="0"/>
              <a:t>Matrix and uploading to NumPy</a:t>
            </a:r>
          </a:p>
        </p:txBody>
      </p:sp>
      <p:pic>
        <p:nvPicPr>
          <p:cNvPr id="9" name="Content Placeholder 8">
            <a:extLst>
              <a:ext uri="{FF2B5EF4-FFF2-40B4-BE49-F238E27FC236}">
                <a16:creationId xmlns:a16="http://schemas.microsoft.com/office/drawing/2014/main" id="{538B96A9-1708-813C-3321-4966AD8A0D05}"/>
              </a:ext>
            </a:extLst>
          </p:cNvPr>
          <p:cNvPicPr>
            <a:picLocks noGrp="1" noChangeAspect="1"/>
          </p:cNvPicPr>
          <p:nvPr>
            <p:ph idx="1"/>
          </p:nvPr>
        </p:nvPicPr>
        <p:blipFill>
          <a:blip r:embed="rId2"/>
          <a:srcRect/>
          <a:stretch/>
        </p:blipFill>
        <p:spPr>
          <a:xfrm>
            <a:off x="457199" y="1544595"/>
            <a:ext cx="11257005" cy="5313405"/>
          </a:xfrm>
        </p:spPr>
      </p:pic>
    </p:spTree>
    <p:extLst>
      <p:ext uri="{BB962C8B-B14F-4D97-AF65-F5344CB8AC3E}">
        <p14:creationId xmlns:p14="http://schemas.microsoft.com/office/powerpoint/2010/main" val="213700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457199" y="735620"/>
            <a:ext cx="8798012" cy="703550"/>
          </a:xfrm>
        </p:spPr>
        <p:txBody>
          <a:bodyPr>
            <a:noAutofit/>
          </a:bodyPr>
          <a:lstStyle/>
          <a:p>
            <a:r>
              <a:rPr lang="en-US" b="1" dirty="0"/>
              <a:t>Describing data for all the </a:t>
            </a:r>
            <a:br>
              <a:rPr lang="en-US" b="1" dirty="0"/>
            </a:br>
            <a:r>
              <a:rPr lang="en-US" b="1" dirty="0"/>
              <a:t>features</a:t>
            </a:r>
          </a:p>
        </p:txBody>
      </p:sp>
      <p:pic>
        <p:nvPicPr>
          <p:cNvPr id="9" name="Content Placeholder 8">
            <a:extLst>
              <a:ext uri="{FF2B5EF4-FFF2-40B4-BE49-F238E27FC236}">
                <a16:creationId xmlns:a16="http://schemas.microsoft.com/office/drawing/2014/main" id="{538B96A9-1708-813C-3321-4966AD8A0D05}"/>
              </a:ext>
            </a:extLst>
          </p:cNvPr>
          <p:cNvPicPr>
            <a:picLocks noGrp="1" noChangeAspect="1"/>
          </p:cNvPicPr>
          <p:nvPr>
            <p:ph idx="1"/>
          </p:nvPr>
        </p:nvPicPr>
        <p:blipFill>
          <a:blip r:embed="rId2"/>
          <a:srcRect/>
          <a:stretch/>
        </p:blipFill>
        <p:spPr>
          <a:xfrm>
            <a:off x="457199" y="1544595"/>
            <a:ext cx="11257005" cy="5313405"/>
          </a:xfrm>
        </p:spPr>
      </p:pic>
    </p:spTree>
    <p:extLst>
      <p:ext uri="{BB962C8B-B14F-4D97-AF65-F5344CB8AC3E}">
        <p14:creationId xmlns:p14="http://schemas.microsoft.com/office/powerpoint/2010/main" val="3789888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0" y="723263"/>
            <a:ext cx="8798012" cy="703550"/>
          </a:xfrm>
        </p:spPr>
        <p:txBody>
          <a:bodyPr>
            <a:noAutofit/>
          </a:bodyPr>
          <a:lstStyle/>
          <a:p>
            <a:r>
              <a:rPr lang="en-US" b="1" dirty="0"/>
              <a:t>Categorizing the data based on Active and churn status</a:t>
            </a:r>
          </a:p>
        </p:txBody>
      </p:sp>
      <p:pic>
        <p:nvPicPr>
          <p:cNvPr id="9" name="Content Placeholder 8">
            <a:extLst>
              <a:ext uri="{FF2B5EF4-FFF2-40B4-BE49-F238E27FC236}">
                <a16:creationId xmlns:a16="http://schemas.microsoft.com/office/drawing/2014/main" id="{538B96A9-1708-813C-3321-4966AD8A0D05}"/>
              </a:ext>
            </a:extLst>
          </p:cNvPr>
          <p:cNvPicPr>
            <a:picLocks noGrp="1" noChangeAspect="1"/>
          </p:cNvPicPr>
          <p:nvPr>
            <p:ph idx="1"/>
          </p:nvPr>
        </p:nvPicPr>
        <p:blipFill>
          <a:blip r:embed="rId2"/>
          <a:srcRect/>
          <a:stretch/>
        </p:blipFill>
        <p:spPr>
          <a:xfrm>
            <a:off x="457199" y="1544595"/>
            <a:ext cx="11257005" cy="5313405"/>
          </a:xfrm>
        </p:spPr>
      </p:pic>
    </p:spTree>
    <p:extLst>
      <p:ext uri="{BB962C8B-B14F-4D97-AF65-F5344CB8AC3E}">
        <p14:creationId xmlns:p14="http://schemas.microsoft.com/office/powerpoint/2010/main" val="2802022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539578" y="612053"/>
            <a:ext cx="8798012" cy="703550"/>
          </a:xfrm>
        </p:spPr>
        <p:txBody>
          <a:bodyPr>
            <a:noAutofit/>
          </a:bodyPr>
          <a:lstStyle/>
          <a:p>
            <a:r>
              <a:rPr lang="en-US" b="1" dirty="0"/>
              <a:t>Reviewing the categorized</a:t>
            </a:r>
            <a:br>
              <a:rPr lang="en-US" b="1" dirty="0"/>
            </a:br>
            <a:r>
              <a:rPr lang="en-US" b="1" dirty="0"/>
              <a:t>data</a:t>
            </a:r>
          </a:p>
        </p:txBody>
      </p:sp>
      <p:pic>
        <p:nvPicPr>
          <p:cNvPr id="6" name="Content Placeholder 5" descr="Chart, bar chart&#10;&#10;Description automatically generated">
            <a:extLst>
              <a:ext uri="{FF2B5EF4-FFF2-40B4-BE49-F238E27FC236}">
                <a16:creationId xmlns:a16="http://schemas.microsoft.com/office/drawing/2014/main" id="{DFAD4A2A-6B21-479F-DDB8-4FBE1CE6F71C}"/>
              </a:ext>
            </a:extLst>
          </p:cNvPr>
          <p:cNvPicPr>
            <a:picLocks noGrp="1" noChangeAspect="1"/>
          </p:cNvPicPr>
          <p:nvPr>
            <p:ph idx="1"/>
          </p:nvPr>
        </p:nvPicPr>
        <p:blipFill>
          <a:blip r:embed="rId2"/>
          <a:stretch>
            <a:fillRect/>
          </a:stretch>
        </p:blipFill>
        <p:spPr>
          <a:xfrm>
            <a:off x="345988" y="1315603"/>
            <a:ext cx="11306433" cy="5542398"/>
          </a:xfrm>
        </p:spPr>
      </p:pic>
    </p:spTree>
    <p:extLst>
      <p:ext uri="{BB962C8B-B14F-4D97-AF65-F5344CB8AC3E}">
        <p14:creationId xmlns:p14="http://schemas.microsoft.com/office/powerpoint/2010/main" val="2275399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B86AF8CF-633E-412E-96E3-67B7B96324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0855" y="0"/>
            <a:ext cx="1891145" cy="5600700"/>
            <a:chOff x="10300855" y="0"/>
            <a:chExt cx="1891145" cy="5600700"/>
          </a:xfrm>
        </p:grpSpPr>
        <p:sp>
          <p:nvSpPr>
            <p:cNvPr id="14" name="Oval 13">
              <a:extLst>
                <a:ext uri="{FF2B5EF4-FFF2-40B4-BE49-F238E27FC236}">
                  <a16:creationId xmlns:a16="http://schemas.microsoft.com/office/drawing/2014/main" id="{1D7166A1-C3C1-4FC8-BE48-DE359B61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Graphic 9">
              <a:extLst>
                <a:ext uri="{FF2B5EF4-FFF2-40B4-BE49-F238E27FC236}">
                  <a16:creationId xmlns:a16="http://schemas.microsoft.com/office/drawing/2014/main" id="{3557B6F1-5BA8-43C0-9951-35E8513BF0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6" name="Freeform: Shape 15">
              <a:extLst>
                <a:ext uri="{FF2B5EF4-FFF2-40B4-BE49-F238E27FC236}">
                  <a16:creationId xmlns:a16="http://schemas.microsoft.com/office/drawing/2014/main" id="{B5FA9AA9-0E23-474D-97B8-2998484A9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B4CDFD59-E3B8-4EC9-AB9D-EE34EB128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Graphic 9">
              <a:extLst>
                <a:ext uri="{FF2B5EF4-FFF2-40B4-BE49-F238E27FC236}">
                  <a16:creationId xmlns:a16="http://schemas.microsoft.com/office/drawing/2014/main" id="{F1A280C6-1700-4098-9578-CD91F8EFB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Graphic 9">
              <a:extLst>
                <a:ext uri="{FF2B5EF4-FFF2-40B4-BE49-F238E27FC236}">
                  <a16:creationId xmlns:a16="http://schemas.microsoft.com/office/drawing/2014/main" id="{8FAF8CC6-F036-444B-AEB8-DF82B64BA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1"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4CD013F-51AE-B568-5619-C46018177C5A}"/>
              </a:ext>
            </a:extLst>
          </p:cNvPr>
          <p:cNvSpPr>
            <a:spLocks noGrp="1"/>
          </p:cNvSpPr>
          <p:nvPr>
            <p:ph type="title"/>
          </p:nvPr>
        </p:nvSpPr>
        <p:spPr>
          <a:xfrm>
            <a:off x="457200" y="668049"/>
            <a:ext cx="9484191" cy="1325563"/>
          </a:xfrm>
        </p:spPr>
        <p:txBody>
          <a:bodyPr>
            <a:normAutofit/>
          </a:bodyPr>
          <a:lstStyle/>
          <a:p>
            <a:r>
              <a:rPr lang="en-US" dirty="0"/>
              <a:t>Conclusions</a:t>
            </a:r>
          </a:p>
        </p:txBody>
      </p:sp>
      <p:graphicFrame>
        <p:nvGraphicFramePr>
          <p:cNvPr id="5" name="Content Placeholder 2">
            <a:extLst>
              <a:ext uri="{FF2B5EF4-FFF2-40B4-BE49-F238E27FC236}">
                <a16:creationId xmlns:a16="http://schemas.microsoft.com/office/drawing/2014/main" id="{56445DB1-7761-BA33-943F-DE31005D2E76}"/>
              </a:ext>
            </a:extLst>
          </p:cNvPr>
          <p:cNvGraphicFramePr>
            <a:graphicFrameLocks noGrp="1"/>
          </p:cNvGraphicFramePr>
          <p:nvPr>
            <p:ph idx="1"/>
            <p:extLst>
              <p:ext uri="{D42A27DB-BD31-4B8C-83A1-F6EECF244321}">
                <p14:modId xmlns:p14="http://schemas.microsoft.com/office/powerpoint/2010/main" val="486095505"/>
              </p:ext>
            </p:extLst>
          </p:nvPr>
        </p:nvGraphicFramePr>
        <p:xfrm>
          <a:off x="457200" y="2097088"/>
          <a:ext cx="9484254" cy="4079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4094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973CFC7D-374D-4D67-8994-8DA9D4E23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F7FA731-5B6E-499C-926D-C2D2D4946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3" name="Texture">
            <a:extLst>
              <a:ext uri="{FF2B5EF4-FFF2-40B4-BE49-F238E27FC236}">
                <a16:creationId xmlns:a16="http://schemas.microsoft.com/office/drawing/2014/main" id="{8592B821-10D5-48C0-8022-A904844B7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AAE4AE02-FF31-BC26-591C-1ACB09C4C895}"/>
              </a:ext>
            </a:extLst>
          </p:cNvPr>
          <p:cNvSpPr>
            <a:spLocks noGrp="1"/>
          </p:cNvSpPr>
          <p:nvPr>
            <p:ph type="title"/>
          </p:nvPr>
        </p:nvSpPr>
        <p:spPr>
          <a:xfrm>
            <a:off x="457200" y="668049"/>
            <a:ext cx="11187316" cy="1325563"/>
          </a:xfrm>
        </p:spPr>
        <p:txBody>
          <a:bodyPr>
            <a:normAutofit/>
          </a:bodyPr>
          <a:lstStyle/>
          <a:p>
            <a:pPr algn="ctr"/>
            <a:r>
              <a:rPr lang="en-US" b="1" dirty="0"/>
              <a:t>Problem Definition</a:t>
            </a:r>
          </a:p>
        </p:txBody>
      </p:sp>
      <p:graphicFrame>
        <p:nvGraphicFramePr>
          <p:cNvPr id="5" name="Content Placeholder 2">
            <a:extLst>
              <a:ext uri="{FF2B5EF4-FFF2-40B4-BE49-F238E27FC236}">
                <a16:creationId xmlns:a16="http://schemas.microsoft.com/office/drawing/2014/main" id="{92D14CDE-8564-35D8-3BED-0890CBBD11A2}"/>
              </a:ext>
            </a:extLst>
          </p:cNvPr>
          <p:cNvGraphicFramePr>
            <a:graphicFrameLocks noGrp="1"/>
          </p:cNvGraphicFramePr>
          <p:nvPr>
            <p:ph idx="1"/>
            <p:extLst>
              <p:ext uri="{D42A27DB-BD31-4B8C-83A1-F6EECF244321}">
                <p14:modId xmlns:p14="http://schemas.microsoft.com/office/powerpoint/2010/main" val="392906310"/>
              </p:ext>
            </p:extLst>
          </p:nvPr>
        </p:nvGraphicFramePr>
        <p:xfrm>
          <a:off x="457200" y="2097088"/>
          <a:ext cx="11187390" cy="4079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3127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sp>
        <p:nvSpPr>
          <p:cNvPr id="14" name="Graphic 9">
            <a:extLst>
              <a:ext uri="{FF2B5EF4-FFF2-40B4-BE49-F238E27FC236}">
                <a16:creationId xmlns:a16="http://schemas.microsoft.com/office/drawing/2014/main" id="{9A450B93-9615-4854-BEA5-4A85DF5CD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dirty="0"/>
          </a:p>
        </p:txBody>
      </p:sp>
      <p:sp>
        <p:nvSpPr>
          <p:cNvPr id="16"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0C07A34A-7AFB-BA22-642F-3C8CE195AD47}"/>
              </a:ext>
            </a:extLst>
          </p:cNvPr>
          <p:cNvSpPr>
            <a:spLocks noGrp="1"/>
          </p:cNvSpPr>
          <p:nvPr>
            <p:ph type="title"/>
          </p:nvPr>
        </p:nvSpPr>
        <p:spPr>
          <a:xfrm>
            <a:off x="457200" y="758952"/>
            <a:ext cx="4640729" cy="1325563"/>
          </a:xfrm>
        </p:spPr>
        <p:txBody>
          <a:bodyPr anchor="b">
            <a:normAutofit/>
          </a:bodyPr>
          <a:lstStyle/>
          <a:p>
            <a:r>
              <a:rPr lang="en-US" b="1" dirty="0"/>
              <a:t>Problem Definition</a:t>
            </a:r>
            <a:endParaRPr lang="en-US" dirty="0"/>
          </a:p>
        </p:txBody>
      </p:sp>
      <p:sp>
        <p:nvSpPr>
          <p:cNvPr id="3" name="Content Placeholder 2">
            <a:extLst>
              <a:ext uri="{FF2B5EF4-FFF2-40B4-BE49-F238E27FC236}">
                <a16:creationId xmlns:a16="http://schemas.microsoft.com/office/drawing/2014/main" id="{B088D417-255D-194C-0D7C-90B0364D3221}"/>
              </a:ext>
            </a:extLst>
          </p:cNvPr>
          <p:cNvSpPr>
            <a:spLocks noGrp="1"/>
          </p:cNvSpPr>
          <p:nvPr>
            <p:ph idx="1"/>
          </p:nvPr>
        </p:nvSpPr>
        <p:spPr>
          <a:xfrm>
            <a:off x="457200" y="2286000"/>
            <a:ext cx="4640729" cy="3887585"/>
          </a:xfrm>
        </p:spPr>
        <p:txBody>
          <a:bodyPr>
            <a:normAutofit/>
          </a:bodyPr>
          <a:lstStyle/>
          <a:p>
            <a:pPr marL="0" marR="0" indent="0">
              <a:spcBef>
                <a:spcPts val="0"/>
              </a:spcBef>
              <a:spcAft>
                <a:spcPts val="600"/>
              </a:spcAft>
              <a:buNone/>
            </a:pPr>
            <a:r>
              <a:rPr lang="en-US" sz="1700">
                <a:effectLst/>
                <a:latin typeface="Calibri" panose="020F0502020204030204" pitchFamily="34" charset="0"/>
                <a:ea typeface="Calibri" panose="020F0502020204030204" pitchFamily="34" charset="0"/>
                <a:cs typeface="Calibri" panose="020F0502020204030204" pitchFamily="34" charset="0"/>
              </a:rPr>
              <a:t>Once the main causes of customer churn have been discovered, banks can create strategies to stop it. Offering incentives to keep customers, enhancing customer service, or modifying product features or pricing are some examples of these tactics. Metrics like revenue growth and customer retention rates can be used to assess how successful these strategies are.</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r>
              <a:rPr lang="en-US" sz="1700">
                <a:effectLst/>
                <a:latin typeface="Calibri" panose="020F0502020204030204" pitchFamily="34" charset="0"/>
                <a:ea typeface="Calibri" panose="020F0502020204030204" pitchFamily="34" charset="0"/>
                <a:cs typeface="Calibri" panose="020F0502020204030204" pitchFamily="34" charset="0"/>
              </a:rPr>
              <a:t> </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r>
              <a:rPr lang="en-US" sz="1700">
                <a:effectLst/>
                <a:latin typeface="Calibri" panose="020F0502020204030204" pitchFamily="34" charset="0"/>
                <a:ea typeface="Calibri" panose="020F0502020204030204" pitchFamily="34" charset="0"/>
                <a:cs typeface="Calibri" panose="020F0502020204030204" pitchFamily="34" charset="0"/>
              </a:rPr>
              <a:t>The main objective of a bank customer churn analysis is to keep valued customers and lower the rate of customer churn. Banks can boost revenue and boost customer happiness by identifying the churn-causing factors and creating strong retention strategies.</a:t>
            </a:r>
            <a:endParaRPr lang="en-US" sz="17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Graphic 6" descr="Bitcoin">
            <a:extLst>
              <a:ext uri="{FF2B5EF4-FFF2-40B4-BE49-F238E27FC236}">
                <a16:creationId xmlns:a16="http://schemas.microsoft.com/office/drawing/2014/main" id="{9E61DC6D-5FA0-7C80-CBDC-D49ED6A4C0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913" y="1197430"/>
            <a:ext cx="4593771" cy="4593771"/>
          </a:xfrm>
          <a:prstGeom prst="rect">
            <a:avLst/>
          </a:prstGeom>
        </p:spPr>
      </p:pic>
    </p:spTree>
    <p:extLst>
      <p:ext uri="{BB962C8B-B14F-4D97-AF65-F5344CB8AC3E}">
        <p14:creationId xmlns:p14="http://schemas.microsoft.com/office/powerpoint/2010/main" val="864401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471A3572-4543-4883-A749-0458CD870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036AB30-180B-4ED5-A38B-175705419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dirty="0">
              <a:solidFill>
                <a:schemeClr val="bg2">
                  <a:lumMod val="75000"/>
                  <a:lumOff val="25000"/>
                </a:schemeClr>
              </a:solidFill>
            </a:endParaRPr>
          </a:p>
        </p:txBody>
      </p:sp>
      <p:grpSp>
        <p:nvGrpSpPr>
          <p:cNvPr id="12" name="Group 11">
            <a:extLst>
              <a:ext uri="{FF2B5EF4-FFF2-40B4-BE49-F238E27FC236}">
                <a16:creationId xmlns:a16="http://schemas.microsoft.com/office/drawing/2014/main" id="{C7DC96D6-0134-4EA3-8B0A-6A255D6BD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78029" y="199915"/>
            <a:ext cx="2948860" cy="6658085"/>
            <a:chOff x="9078029" y="199915"/>
            <a:chExt cx="2948860" cy="6658085"/>
          </a:xfrm>
        </p:grpSpPr>
        <p:sp>
          <p:nvSpPr>
            <p:cNvPr id="13" name="Oval 12">
              <a:extLst>
                <a:ext uri="{FF2B5EF4-FFF2-40B4-BE49-F238E27FC236}">
                  <a16:creationId xmlns:a16="http://schemas.microsoft.com/office/drawing/2014/main" id="{FA484B57-E0AB-40D7-94A9-A329991EB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96665" y="199915"/>
              <a:ext cx="491650" cy="491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9">
              <a:extLst>
                <a:ext uri="{FF2B5EF4-FFF2-40B4-BE49-F238E27FC236}">
                  <a16:creationId xmlns:a16="http://schemas.microsoft.com/office/drawing/2014/main" id="{3E75AC37-AB18-487B-8182-38DE4F4C9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9086126" y="3917237"/>
              <a:ext cx="2932666" cy="294885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60000"/>
                <a:lumOff val="40000"/>
                <a:alpha val="60000"/>
              </a:schemeClr>
            </a:solidFill>
            <a:ln w="9331" cap="flat">
              <a:noFill/>
              <a:prstDash val="solid"/>
              <a:miter/>
            </a:ln>
          </p:spPr>
          <p:txBody>
            <a:bodyPr rtlCol="0" anchor="ctr"/>
            <a:lstStyle/>
            <a:p>
              <a:endParaRPr lang="en-US"/>
            </a:p>
          </p:txBody>
        </p:sp>
        <p:sp>
          <p:nvSpPr>
            <p:cNvPr id="15" name="Graphic 9">
              <a:extLst>
                <a:ext uri="{FF2B5EF4-FFF2-40B4-BE49-F238E27FC236}">
                  <a16:creationId xmlns:a16="http://schemas.microsoft.com/office/drawing/2014/main" id="{3D5AE2D9-14F3-4498-A3C2-0E5244277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78030" y="891480"/>
              <a:ext cx="2948859" cy="2948858"/>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75000"/>
                </a:schemeClr>
              </a:fgClr>
              <a:bgClr>
                <a:schemeClr val="accent4">
                  <a:lumMod val="60000"/>
                  <a:lumOff val="40000"/>
                </a:schemeClr>
              </a:bgClr>
            </a:pattFill>
            <a:ln w="9525" cap="flat">
              <a:noFill/>
              <a:prstDash val="solid"/>
              <a:miter/>
            </a:ln>
          </p:spPr>
          <p:txBody>
            <a:bodyPr rtlCol="0" anchor="ctr"/>
            <a:lstStyle/>
            <a:p>
              <a:endParaRPr lang="en-US" dirty="0"/>
            </a:p>
          </p:txBody>
        </p:sp>
        <p:sp>
          <p:nvSpPr>
            <p:cNvPr id="16" name="Oval 15">
              <a:extLst>
                <a:ext uri="{FF2B5EF4-FFF2-40B4-BE49-F238E27FC236}">
                  <a16:creationId xmlns:a16="http://schemas.microsoft.com/office/drawing/2014/main" id="{DC281A9A-F165-4FAE-B7EE-3DCDA7D62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63633" y="3793556"/>
              <a:ext cx="355343" cy="355343"/>
            </a:xfrm>
            <a:prstGeom prst="ellipse">
              <a:avLst/>
            </a:prstGeom>
            <a:solidFill>
              <a:schemeClr val="accent1">
                <a:lumMod val="60000"/>
                <a:lumOff val="40000"/>
              </a:schemeClr>
            </a:solidFill>
            <a:ln w="9331" cap="flat">
              <a:noFill/>
              <a:prstDash val="solid"/>
              <a:miter/>
            </a:ln>
          </p:spPr>
          <p:txBody>
            <a:bodyPr rtlCol="0" anchor="ctr"/>
            <a:lstStyle/>
            <a:p>
              <a:endParaRPr lang="en-US">
                <a:solidFill>
                  <a:schemeClr val="tx1"/>
                </a:solidFill>
              </a:endParaRPr>
            </a:p>
          </p:txBody>
        </p:sp>
      </p:grpSp>
      <p:sp>
        <p:nvSpPr>
          <p:cNvPr id="18" name="Texture">
            <a:extLst>
              <a:ext uri="{FF2B5EF4-FFF2-40B4-BE49-F238E27FC236}">
                <a16:creationId xmlns:a16="http://schemas.microsoft.com/office/drawing/2014/main" id="{DC83D935-436B-4F4D-A47B-4FD95E2C1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lIns="0" rIns="0" rtlCol="0" anchor="ctr"/>
          <a:lstStyle/>
          <a:p>
            <a:endParaRPr lang="en-US" dirty="0"/>
          </a:p>
        </p:txBody>
      </p:sp>
      <p:sp>
        <p:nvSpPr>
          <p:cNvPr id="2" name="Title 1">
            <a:extLst>
              <a:ext uri="{FF2B5EF4-FFF2-40B4-BE49-F238E27FC236}">
                <a16:creationId xmlns:a16="http://schemas.microsoft.com/office/drawing/2014/main" id="{2D4B1F5D-21E1-F5F3-B6C7-804E437F8EDD}"/>
              </a:ext>
            </a:extLst>
          </p:cNvPr>
          <p:cNvSpPr>
            <a:spLocks noGrp="1"/>
          </p:cNvSpPr>
          <p:nvPr>
            <p:ph type="title"/>
          </p:nvPr>
        </p:nvSpPr>
        <p:spPr>
          <a:xfrm>
            <a:off x="457200" y="668049"/>
            <a:ext cx="7685037" cy="1325563"/>
          </a:xfrm>
        </p:spPr>
        <p:txBody>
          <a:bodyPr>
            <a:normAutofit/>
          </a:bodyPr>
          <a:lstStyle/>
          <a:p>
            <a:r>
              <a:rPr lang="en-US" b="1" dirty="0"/>
              <a:t>Dataset</a:t>
            </a:r>
          </a:p>
        </p:txBody>
      </p:sp>
      <p:sp>
        <p:nvSpPr>
          <p:cNvPr id="3" name="Content Placeholder 2">
            <a:extLst>
              <a:ext uri="{FF2B5EF4-FFF2-40B4-BE49-F238E27FC236}">
                <a16:creationId xmlns:a16="http://schemas.microsoft.com/office/drawing/2014/main" id="{F2D2DD05-DEEC-70DD-6A37-F3E5A6387D69}"/>
              </a:ext>
            </a:extLst>
          </p:cNvPr>
          <p:cNvSpPr>
            <a:spLocks noGrp="1"/>
          </p:cNvSpPr>
          <p:nvPr>
            <p:ph idx="1"/>
          </p:nvPr>
        </p:nvSpPr>
        <p:spPr>
          <a:xfrm>
            <a:off x="247880" y="2109701"/>
            <a:ext cx="7685037" cy="4080250"/>
          </a:xfrm>
        </p:spPr>
        <p:txBody>
          <a:bodyPr>
            <a:normAutofit/>
          </a:bodyPr>
          <a:lstStyle/>
          <a:p>
            <a:pPr marL="0" marR="0" indent="0">
              <a:spcBef>
                <a:spcPts val="0"/>
              </a:spcBef>
              <a:spcAft>
                <a:spcPts val="600"/>
              </a:spcAft>
              <a:buNone/>
            </a:pPr>
            <a:r>
              <a:rPr lang="en-US">
                <a:effectLst/>
                <a:latin typeface="Calibri" panose="020F0502020204030204" pitchFamily="34" charset="0"/>
                <a:ea typeface="Calibri" panose="020F0502020204030204" pitchFamily="34" charset="0"/>
                <a:cs typeface="Calibri" panose="020F0502020204030204" pitchFamily="34" charset="0"/>
              </a:rPr>
              <a:t>The Bank Customers Churn dataset is a collection of data on bank clients and whether they have churned, that is, ended their accounts and ceased doing business with the bank. The dataset contains a variety of demographic, monetary, and transactional data regarding each client.</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r>
              <a:rPr lang="en-US">
                <a:effectLst/>
                <a:latin typeface="Calibri" panose="020F0502020204030204" pitchFamily="34" charset="0"/>
                <a:ea typeface="Calibri" panose="020F0502020204030204" pitchFamily="34" charset="0"/>
                <a:cs typeface="Calibri" panose="020F0502020204030204" pitchFamily="34" charset="0"/>
              </a:rPr>
              <a:t> </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r>
              <a:rPr lang="en-US">
                <a:effectLst/>
                <a:latin typeface="Calibri" panose="020F0502020204030204" pitchFamily="34" charset="0"/>
                <a:ea typeface="Calibri" panose="020F0502020204030204" pitchFamily="34" charset="0"/>
                <a:cs typeface="Calibri" panose="020F0502020204030204" pitchFamily="34" charset="0"/>
              </a:rPr>
              <a:t>Typically, this dataset contains statistics like demographics of the client, including age, gender, tenure, user usage, country, Account balances, credit score, other financial data.</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r>
              <a:rPr lang="en-US">
                <a:effectLst/>
                <a:latin typeface="Calibri" panose="020F0502020204030204" pitchFamily="34" charset="0"/>
                <a:ea typeface="Calibri" panose="020F0502020204030204" pitchFamily="34" charset="0"/>
                <a:cs typeface="Calibri" panose="020F0502020204030204" pitchFamily="34" charset="0"/>
              </a:rPr>
              <a:t> </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600"/>
              </a:spcAft>
              <a:buNone/>
            </a:pPr>
            <a:r>
              <a:rPr lang="en-US">
                <a:effectLst/>
                <a:latin typeface="Calibri" panose="020F0502020204030204" pitchFamily="34" charset="0"/>
                <a:ea typeface="Calibri" panose="020F0502020204030204" pitchFamily="34" charset="0"/>
                <a:cs typeface="Calibri" panose="020F0502020204030204" pitchFamily="34" charset="0"/>
              </a:rPr>
              <a:t>I have fetched this data set from open-source portal called `Kaggle`. It is a structured data having 13 columns and 10000 rows inside it which includes features like Name, customer id, Credit score, bank balance, salary, credit cards, active status, country, gender.</a:t>
            </a:r>
            <a:endParaRPr lang="en-US">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9682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EAAE1-A283-B682-78D2-301867263C9B}"/>
              </a:ext>
            </a:extLst>
          </p:cNvPr>
          <p:cNvSpPr>
            <a:spLocks noGrp="1"/>
          </p:cNvSpPr>
          <p:nvPr>
            <p:ph type="title"/>
          </p:nvPr>
        </p:nvSpPr>
        <p:spPr>
          <a:xfrm>
            <a:off x="2693774" y="532636"/>
            <a:ext cx="3892377" cy="832077"/>
          </a:xfrm>
        </p:spPr>
        <p:txBody>
          <a:bodyPr>
            <a:noAutofit/>
          </a:bodyPr>
          <a:lstStyle/>
          <a:p>
            <a:r>
              <a:rPr lang="en-US" b="1" dirty="0"/>
              <a:t>Sample Data </a:t>
            </a:r>
          </a:p>
        </p:txBody>
      </p:sp>
      <p:pic>
        <p:nvPicPr>
          <p:cNvPr id="5" name="Content Placeholder 4" descr="Table&#10;&#10;Description automatically generated">
            <a:extLst>
              <a:ext uri="{FF2B5EF4-FFF2-40B4-BE49-F238E27FC236}">
                <a16:creationId xmlns:a16="http://schemas.microsoft.com/office/drawing/2014/main" id="{84D8CDB9-22D6-F9D2-86A8-63E4F5696DA1}"/>
              </a:ext>
            </a:extLst>
          </p:cNvPr>
          <p:cNvPicPr>
            <a:picLocks noGrp="1" noChangeAspect="1"/>
          </p:cNvPicPr>
          <p:nvPr>
            <p:ph idx="1"/>
          </p:nvPr>
        </p:nvPicPr>
        <p:blipFill>
          <a:blip r:embed="rId2"/>
          <a:stretch>
            <a:fillRect/>
          </a:stretch>
        </p:blipFill>
        <p:spPr>
          <a:xfrm>
            <a:off x="1" y="1680519"/>
            <a:ext cx="12192000" cy="5177481"/>
          </a:xfrm>
        </p:spPr>
      </p:pic>
    </p:spTree>
    <p:extLst>
      <p:ext uri="{BB962C8B-B14F-4D97-AF65-F5344CB8AC3E}">
        <p14:creationId xmlns:p14="http://schemas.microsoft.com/office/powerpoint/2010/main" val="604137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B8501-7E18-69B2-53F6-5602C3568C8F}"/>
              </a:ext>
            </a:extLst>
          </p:cNvPr>
          <p:cNvSpPr>
            <a:spLocks noGrp="1"/>
          </p:cNvSpPr>
          <p:nvPr>
            <p:ph type="title"/>
          </p:nvPr>
        </p:nvSpPr>
        <p:spPr>
          <a:xfrm>
            <a:off x="98854" y="292771"/>
            <a:ext cx="4608635" cy="708509"/>
          </a:xfrm>
        </p:spPr>
        <p:txBody>
          <a:bodyPr>
            <a:normAutofit/>
          </a:bodyPr>
          <a:lstStyle/>
          <a:p>
            <a:r>
              <a:rPr lang="en-US" b="1" dirty="0"/>
              <a:t>Loading Data </a:t>
            </a:r>
          </a:p>
        </p:txBody>
      </p:sp>
      <p:sp>
        <p:nvSpPr>
          <p:cNvPr id="3" name="Content Placeholder 2">
            <a:extLst>
              <a:ext uri="{FF2B5EF4-FFF2-40B4-BE49-F238E27FC236}">
                <a16:creationId xmlns:a16="http://schemas.microsoft.com/office/drawing/2014/main" id="{16CABEE5-DB84-FFF1-1B75-CD6BF7D3CD82}"/>
              </a:ext>
            </a:extLst>
          </p:cNvPr>
          <p:cNvSpPr>
            <a:spLocks noGrp="1"/>
          </p:cNvSpPr>
          <p:nvPr>
            <p:ph idx="1"/>
          </p:nvPr>
        </p:nvSpPr>
        <p:spPr>
          <a:xfrm>
            <a:off x="-18753" y="1001280"/>
            <a:ext cx="7685037" cy="708509"/>
          </a:xfrm>
        </p:spPr>
        <p:txBody>
          <a:bodyPr/>
          <a:lstStyle/>
          <a:p>
            <a:pPr marL="0" indent="0">
              <a:buNone/>
            </a:pPr>
            <a:r>
              <a:rPr lang="en-US" dirty="0"/>
              <a:t> Loading data from </a:t>
            </a:r>
            <a:r>
              <a:rPr lang="en-US" dirty="0" err="1"/>
              <a:t>postgreSQL</a:t>
            </a:r>
            <a:r>
              <a:rPr lang="en-US" dirty="0"/>
              <a:t> to Pandas Data Frame </a:t>
            </a:r>
          </a:p>
          <a:p>
            <a:pPr marL="0" indent="0">
              <a:buNone/>
            </a:pPr>
            <a:endParaRPr lang="en-US" dirty="0"/>
          </a:p>
          <a:p>
            <a:pPr marL="0" indent="0">
              <a:buNone/>
            </a:pPr>
            <a:endParaRPr lang="en-US" dirty="0"/>
          </a:p>
        </p:txBody>
      </p:sp>
      <p:pic>
        <p:nvPicPr>
          <p:cNvPr id="6" name="Picture 5" descr="Table&#10;&#10;Description automatically generated with medium confidence">
            <a:extLst>
              <a:ext uri="{FF2B5EF4-FFF2-40B4-BE49-F238E27FC236}">
                <a16:creationId xmlns:a16="http://schemas.microsoft.com/office/drawing/2014/main" id="{03D78761-AD69-7532-CDC3-44A8039968AB}"/>
              </a:ext>
            </a:extLst>
          </p:cNvPr>
          <p:cNvPicPr>
            <a:picLocks noChangeAspect="1"/>
          </p:cNvPicPr>
          <p:nvPr/>
        </p:nvPicPr>
        <p:blipFill>
          <a:blip r:embed="rId2"/>
          <a:stretch>
            <a:fillRect/>
          </a:stretch>
        </p:blipFill>
        <p:spPr>
          <a:xfrm>
            <a:off x="262757" y="1524508"/>
            <a:ext cx="11498319" cy="5344510"/>
          </a:xfrm>
          <a:prstGeom prst="rect">
            <a:avLst/>
          </a:prstGeom>
        </p:spPr>
      </p:pic>
    </p:spTree>
    <p:extLst>
      <p:ext uri="{BB962C8B-B14F-4D97-AF65-F5344CB8AC3E}">
        <p14:creationId xmlns:p14="http://schemas.microsoft.com/office/powerpoint/2010/main" val="2143851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B7A43E-A61B-DB6B-A62C-846BAE9A292F}"/>
              </a:ext>
            </a:extLst>
          </p:cNvPr>
          <p:cNvPicPr>
            <a:picLocks noGrp="1" noChangeAspect="1"/>
          </p:cNvPicPr>
          <p:nvPr>
            <p:ph idx="1"/>
          </p:nvPr>
        </p:nvPicPr>
        <p:blipFill>
          <a:blip r:embed="rId2"/>
          <a:stretch>
            <a:fillRect/>
          </a:stretch>
        </p:blipFill>
        <p:spPr>
          <a:xfrm>
            <a:off x="226669" y="1387367"/>
            <a:ext cx="11414234" cy="5470633"/>
          </a:xfrm>
          <a:prstGeom prst="rect">
            <a:avLst/>
          </a:prstGeom>
        </p:spPr>
      </p:pic>
      <p:sp>
        <p:nvSpPr>
          <p:cNvPr id="5" name="Title 1">
            <a:extLst>
              <a:ext uri="{FF2B5EF4-FFF2-40B4-BE49-F238E27FC236}">
                <a16:creationId xmlns:a16="http://schemas.microsoft.com/office/drawing/2014/main" id="{627F952B-6C51-C5A4-C704-8FD226D9AFCC}"/>
              </a:ext>
            </a:extLst>
          </p:cNvPr>
          <p:cNvSpPr>
            <a:spLocks noGrp="1"/>
          </p:cNvSpPr>
          <p:nvPr>
            <p:ph type="title"/>
          </p:nvPr>
        </p:nvSpPr>
        <p:spPr>
          <a:xfrm>
            <a:off x="409903" y="-109915"/>
            <a:ext cx="6679894" cy="1325563"/>
          </a:xfrm>
        </p:spPr>
        <p:txBody>
          <a:bodyPr>
            <a:normAutofit/>
          </a:bodyPr>
          <a:lstStyle/>
          <a:p>
            <a:r>
              <a:rPr lang="en-US" b="1" dirty="0"/>
              <a:t>Analyzing Churn Data</a:t>
            </a:r>
          </a:p>
        </p:txBody>
      </p:sp>
    </p:spTree>
    <p:extLst>
      <p:ext uri="{BB962C8B-B14F-4D97-AF65-F5344CB8AC3E}">
        <p14:creationId xmlns:p14="http://schemas.microsoft.com/office/powerpoint/2010/main" val="1503153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A183-4D10-9A03-547D-5142E4512A96}"/>
              </a:ext>
            </a:extLst>
          </p:cNvPr>
          <p:cNvSpPr>
            <a:spLocks noGrp="1"/>
          </p:cNvSpPr>
          <p:nvPr>
            <p:ph type="title"/>
          </p:nvPr>
        </p:nvSpPr>
        <p:spPr>
          <a:xfrm>
            <a:off x="395417" y="717477"/>
            <a:ext cx="7685037" cy="703550"/>
          </a:xfrm>
        </p:spPr>
        <p:txBody>
          <a:bodyPr>
            <a:noAutofit/>
          </a:bodyPr>
          <a:lstStyle/>
          <a:p>
            <a:r>
              <a:rPr lang="en-US" b="1" dirty="0"/>
              <a:t>Reviewing Data frame and Checking for Null values </a:t>
            </a:r>
          </a:p>
        </p:txBody>
      </p:sp>
      <p:pic>
        <p:nvPicPr>
          <p:cNvPr id="5" name="Content Placeholder 4" descr="Graphical user interface&#10;&#10;Description automatically generated">
            <a:extLst>
              <a:ext uri="{FF2B5EF4-FFF2-40B4-BE49-F238E27FC236}">
                <a16:creationId xmlns:a16="http://schemas.microsoft.com/office/drawing/2014/main" id="{D7696D51-0F23-F5D3-E4B7-318F54A70FCF}"/>
              </a:ext>
            </a:extLst>
          </p:cNvPr>
          <p:cNvPicPr>
            <a:picLocks noGrp="1" noChangeAspect="1"/>
          </p:cNvPicPr>
          <p:nvPr>
            <p:ph idx="1"/>
          </p:nvPr>
        </p:nvPicPr>
        <p:blipFill>
          <a:blip r:embed="rId2"/>
          <a:stretch>
            <a:fillRect/>
          </a:stretch>
        </p:blipFill>
        <p:spPr>
          <a:xfrm>
            <a:off x="294290" y="1532238"/>
            <a:ext cx="11415796" cy="5325762"/>
          </a:xfrm>
        </p:spPr>
      </p:pic>
    </p:spTree>
    <p:extLst>
      <p:ext uri="{BB962C8B-B14F-4D97-AF65-F5344CB8AC3E}">
        <p14:creationId xmlns:p14="http://schemas.microsoft.com/office/powerpoint/2010/main" val="2270930104"/>
      </p:ext>
    </p:extLst>
  </p:cSld>
  <p:clrMapOvr>
    <a:masterClrMapping/>
  </p:clrMapOvr>
</p:sld>
</file>

<file path=ppt/theme/theme1.xml><?xml version="1.0" encoding="utf-8"?>
<a:theme xmlns:a="http://schemas.openxmlformats.org/drawingml/2006/main" name="TropicVTI">
  <a:themeElements>
    <a:clrScheme name="AnalogousFromLightSeed_2SEEDS">
      <a:dk1>
        <a:srgbClr val="000000"/>
      </a:dk1>
      <a:lt1>
        <a:srgbClr val="FFFFFF"/>
      </a:lt1>
      <a:dk2>
        <a:srgbClr val="413024"/>
      </a:dk2>
      <a:lt2>
        <a:srgbClr val="E2E6E8"/>
      </a:lt2>
      <a:accent1>
        <a:srgbClr val="D59164"/>
      </a:accent1>
      <a:accent2>
        <a:srgbClr val="DC8081"/>
      </a:accent2>
      <a:accent3>
        <a:srgbClr val="AFA266"/>
      </a:accent3>
      <a:accent4>
        <a:srgbClr val="52AFAF"/>
      </a:accent4>
      <a:accent5>
        <a:srgbClr val="69A8D6"/>
      </a:accent5>
      <a:accent6>
        <a:srgbClr val="6476D5"/>
      </a:accent6>
      <a:hlink>
        <a:srgbClr val="5986A5"/>
      </a:hlink>
      <a:folHlink>
        <a:srgbClr val="7F7F7F"/>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docProps/app.xml><?xml version="1.0" encoding="utf-8"?>
<Properties xmlns="http://schemas.openxmlformats.org/officeDocument/2006/extended-properties" xmlns:vt="http://schemas.openxmlformats.org/officeDocument/2006/docPropsVTypes">
  <TotalTime>398</TotalTime>
  <Words>895</Words>
  <Application>Microsoft Macintosh PowerPoint</Application>
  <PresentationFormat>Widescreen</PresentationFormat>
  <Paragraphs>46</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Gill Sans Nova</vt:lpstr>
      <vt:lpstr>TropicVTI</vt:lpstr>
      <vt:lpstr>Bank Customer Churn analysis  </vt:lpstr>
      <vt:lpstr>Introduction</vt:lpstr>
      <vt:lpstr>Problem Definition</vt:lpstr>
      <vt:lpstr>Problem Definition</vt:lpstr>
      <vt:lpstr>Dataset</vt:lpstr>
      <vt:lpstr>Sample Data </vt:lpstr>
      <vt:lpstr>Loading Data </vt:lpstr>
      <vt:lpstr>Analyzing Churn Data</vt:lpstr>
      <vt:lpstr>Reviewing Data frame and Checking for Null values </vt:lpstr>
      <vt:lpstr>Replacing Null values and dropping Duplicates</vt:lpstr>
      <vt:lpstr>Visualizing Churn data w.r.t Country and Gender</vt:lpstr>
      <vt:lpstr>Visualizing Churn data w.r.t Country ( Gender wise )</vt:lpstr>
      <vt:lpstr>Visualizing Churn data w.r.t Credit card and active status</vt:lpstr>
      <vt:lpstr>Visualizing Churn data w.r.t Credit score and Salary gender Wise</vt:lpstr>
      <vt:lpstr>Visualizing Churn data w.r.t Salary, Credit score , Balance, Products to identify reasons for churn.</vt:lpstr>
      <vt:lpstr>Visualizing Churn data w.r.t Age and Credit score</vt:lpstr>
      <vt:lpstr>Visualizing Churn data w.r.t Age and Estimated salary</vt:lpstr>
      <vt:lpstr>Visualizing Churn data w.r.t Age and Estimated salary</vt:lpstr>
      <vt:lpstr>Altering columns to standardize the data and merging with main DF</vt:lpstr>
      <vt:lpstr>Displaying the data after Cleaning and checking column types</vt:lpstr>
      <vt:lpstr>Plotting Heat map to identify the co-relation between all features</vt:lpstr>
      <vt:lpstr>Plotting Pair Plot to identify the relation between all features</vt:lpstr>
      <vt:lpstr>Representing data in form of  Matrix and uploading to NumPy</vt:lpstr>
      <vt:lpstr>Describing data for all the  features</vt:lpstr>
      <vt:lpstr>Categorizing the data based on Active and churn status</vt:lpstr>
      <vt:lpstr>Reviewing the categorized data</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Customer Churn analysis  </dc:title>
  <dc:creator>Poka, Mr. Venkata Anil Kumar</dc:creator>
  <cp:lastModifiedBy>Poka, Mr. Venkata Anil Kumar</cp:lastModifiedBy>
  <cp:revision>39</cp:revision>
  <dcterms:created xsi:type="dcterms:W3CDTF">2023-03-10T20:52:34Z</dcterms:created>
  <dcterms:modified xsi:type="dcterms:W3CDTF">2023-03-11T03:30:46Z</dcterms:modified>
</cp:coreProperties>
</file>